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71" r:id="rId8"/>
    <p:sldId id="263" r:id="rId9"/>
    <p:sldId id="265" r:id="rId10"/>
    <p:sldId id="266" r:id="rId11"/>
    <p:sldId id="267" r:id="rId12"/>
    <p:sldId id="268" r:id="rId13"/>
    <p:sldId id="269" r:id="rId14"/>
    <p:sldId id="264" r:id="rId15"/>
    <p:sldId id="261" r:id="rId16"/>
    <p:sldId id="270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6385-5890-45DB-981F-07DD11E53942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ED6FFC83-5481-476C-BC5A-18E3597F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071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6385-5890-45DB-981F-07DD11E53942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D6FFC83-5481-476C-BC5A-18E3597F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043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6385-5890-45DB-981F-07DD11E53942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D6FFC83-5481-476C-BC5A-18E3597FD4D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123787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6385-5890-45DB-981F-07DD11E53942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D6FFC83-5481-476C-BC5A-18E3597F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4526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6385-5890-45DB-981F-07DD11E53942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D6FFC83-5481-476C-BC5A-18E3597FD4D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58929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6385-5890-45DB-981F-07DD11E53942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D6FFC83-5481-476C-BC5A-18E3597F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961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6385-5890-45DB-981F-07DD11E53942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FC83-5481-476C-BC5A-18E3597F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19834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6385-5890-45DB-981F-07DD11E53942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FC83-5481-476C-BC5A-18E3597F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71951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6385-5890-45DB-981F-07DD11E53942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FC83-5481-476C-BC5A-18E3597F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072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6385-5890-45DB-981F-07DD11E53942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ED6FFC83-5481-476C-BC5A-18E3597F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288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6385-5890-45DB-981F-07DD11E53942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D6FFC83-5481-476C-BC5A-18E3597F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9216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6385-5890-45DB-981F-07DD11E53942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ED6FFC83-5481-476C-BC5A-18E3597F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43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6385-5890-45DB-981F-07DD11E53942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FC83-5481-476C-BC5A-18E3597F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95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6385-5890-45DB-981F-07DD11E53942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FC83-5481-476C-BC5A-18E3597F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3053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6385-5890-45DB-981F-07DD11E53942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FFC83-5481-476C-BC5A-18E3597F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1799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36385-5890-45DB-981F-07DD11E53942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ED6FFC83-5481-476C-BC5A-18E3597F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516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36385-5890-45DB-981F-07DD11E53942}" type="datetimeFigureOut">
              <a:rPr lang="ru-RU" smtClean="0"/>
              <a:t>25.06.2025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ED6FFC83-5481-476C-BC5A-18E3597FD4D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48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16156" y="805217"/>
            <a:ext cx="8297388" cy="5303161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sz="6000" b="1" i="1" dirty="0" err="1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Звіт</a:t>
            </a:r>
            <a:r>
              <a:rPr lang="ru-RU" sz="6000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 </a:t>
            </a:r>
            <a:r>
              <a:rPr lang="ru-RU" sz="6000" b="1" i="1" dirty="0" err="1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керівника</a:t>
            </a:r>
            <a:r>
              <a:rPr lang="ru-RU" sz="6000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/>
            </a:r>
            <a:br>
              <a:rPr lang="ru-RU" sz="6000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sz="6000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 про роботу </a:t>
            </a:r>
            <a:br>
              <a:rPr lang="ru-RU" sz="6000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sz="6000" b="1" i="1" dirty="0" err="1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Бунівської</a:t>
            </a:r>
            <a:r>
              <a:rPr lang="ru-RU" sz="6000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 </a:t>
            </a:r>
            <a:r>
              <a:rPr lang="ru-RU" sz="6000" b="1" i="1" dirty="0" err="1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гімназії</a:t>
            </a:r>
            <a:r>
              <a:rPr lang="ru-RU" sz="6000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 </a:t>
            </a:r>
            <a:br>
              <a:rPr lang="ru-RU" sz="6000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sz="6000" b="1" i="1" dirty="0" err="1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імені</a:t>
            </a:r>
            <a:r>
              <a:rPr lang="ru-RU" sz="6000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 </a:t>
            </a:r>
            <a:r>
              <a:rPr lang="ru-RU" sz="6000" b="1" i="1" dirty="0" err="1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Юрія</a:t>
            </a:r>
            <a:r>
              <a:rPr lang="ru-RU" sz="6000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 </a:t>
            </a:r>
            <a:r>
              <a:rPr lang="ru-RU" sz="6000" b="1" i="1" dirty="0" err="1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Липи</a:t>
            </a:r>
            <a:r>
              <a:rPr lang="ru-RU" sz="6000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 </a:t>
            </a:r>
            <a:br>
              <a:rPr lang="ru-RU" sz="6000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</a:br>
            <a:r>
              <a:rPr lang="ru-RU" sz="6000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за </a:t>
            </a:r>
            <a:r>
              <a:rPr lang="ru-RU" sz="6000" b="1" i="1" dirty="0" smtClean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2024-2025 </a:t>
            </a:r>
            <a:r>
              <a:rPr lang="ru-RU" sz="6000" b="1" i="1" dirty="0">
                <a:solidFill>
                  <a:srgbClr val="54A021">
                    <a:lumMod val="50000"/>
                  </a:srgbClr>
                </a:solidFill>
                <a:latin typeface="Georgia" panose="02040502050405020303" pitchFamily="18" charset="0"/>
              </a:rPr>
              <a:t>н. р.</a:t>
            </a:r>
            <a:r>
              <a:rPr lang="ru-RU" sz="6000" dirty="0">
                <a:solidFill>
                  <a:srgbClr val="5FCBEF"/>
                </a:solidFill>
                <a:latin typeface="Trebuchet MS" panose="020B0603020202020204"/>
              </a:rPr>
              <a:t/>
            </a:r>
            <a:br>
              <a:rPr lang="ru-RU" sz="6000" dirty="0">
                <a:solidFill>
                  <a:srgbClr val="5FCBEF"/>
                </a:solidFill>
                <a:latin typeface="Trebuchet MS" panose="020B0603020202020204"/>
              </a:rPr>
            </a:b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12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4396" y="0"/>
            <a:ext cx="4132976" cy="3778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35" y="2133600"/>
            <a:ext cx="4314825" cy="448627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8982" y="3786832"/>
            <a:ext cx="3489499" cy="30687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9498" y="3778250"/>
            <a:ext cx="2859446" cy="30773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42246" y="207169"/>
            <a:ext cx="4696236" cy="339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95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23" y="218364"/>
            <a:ext cx="4572000" cy="3752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387" y="2604289"/>
            <a:ext cx="4428536" cy="429433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026106" y="0"/>
            <a:ext cx="4045323" cy="36391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1597" y="3259508"/>
            <a:ext cx="3746562" cy="34483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1074" y="3820195"/>
            <a:ext cx="3157371" cy="288767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9612" y="334535"/>
            <a:ext cx="2863240" cy="279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5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871" y="59623"/>
            <a:ext cx="3353660" cy="34520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3161" y="3712191"/>
            <a:ext cx="4724400" cy="303379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073" y="4808134"/>
            <a:ext cx="3838575" cy="647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60671" y="150054"/>
            <a:ext cx="3931329" cy="2940168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547664" y="133063"/>
            <a:ext cx="4714875" cy="33051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48195" y="3511678"/>
            <a:ext cx="4800600" cy="334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0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545" y="81886"/>
            <a:ext cx="4076700" cy="33623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7713" y="865330"/>
            <a:ext cx="3263530" cy="908879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24326" y="3079750"/>
            <a:ext cx="4167674" cy="3778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9224" y="90489"/>
            <a:ext cx="4242363" cy="28305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674" y="2664191"/>
            <a:ext cx="2695575" cy="21050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974" y="4926486"/>
            <a:ext cx="2581275" cy="15906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6769" y="2664191"/>
            <a:ext cx="4379039" cy="40618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9944" y="190336"/>
            <a:ext cx="3295650" cy="23145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258" y="532262"/>
            <a:ext cx="2028929" cy="2104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30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2829" y="381117"/>
            <a:ext cx="4080191" cy="62540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594" y="1092116"/>
            <a:ext cx="4065406" cy="4732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5321" y="3630304"/>
            <a:ext cx="3343557" cy="30048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4214" y="296412"/>
            <a:ext cx="4733925" cy="29051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8139" y="5322986"/>
            <a:ext cx="2241929" cy="153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56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689" y="55466"/>
            <a:ext cx="5418311" cy="576893"/>
          </a:xfrm>
        </p:spPr>
        <p:txBody>
          <a:bodyPr>
            <a:normAutofit fontScale="90000"/>
          </a:bodyPr>
          <a:lstStyle/>
          <a:p>
            <a:r>
              <a:rPr lang="uk-UA" b="1" dirty="0" smtClean="0">
                <a:solidFill>
                  <a:schemeClr val="accent2">
                    <a:lumMod val="50000"/>
                  </a:schemeClr>
                </a:solidFill>
              </a:rPr>
              <a:t>Педагогіка партнерства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198" y="100354"/>
            <a:ext cx="6022525" cy="487116"/>
          </a:xfrm>
        </p:spPr>
        <p:txBody>
          <a:bodyPr/>
          <a:lstStyle/>
          <a:p>
            <a:r>
              <a:rPr lang="uk-UA" dirty="0" smtClean="0"/>
              <a:t>Семінар вчителів історії «Стежками Юрія Липи»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494780" y="632359"/>
            <a:ext cx="56410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16 </a:t>
            </a:r>
            <a:r>
              <a:rPr lang="ru-RU" dirty="0" err="1" smtClean="0"/>
              <a:t>жовтня</a:t>
            </a:r>
            <a:r>
              <a:rPr lang="ru-RU" dirty="0" smtClean="0"/>
              <a:t>, </a:t>
            </a:r>
            <a:r>
              <a:rPr lang="ru-RU" dirty="0" err="1" smtClean="0"/>
              <a:t>спільнота</a:t>
            </a:r>
            <a:r>
              <a:rPr lang="ru-RU" dirty="0" smtClean="0"/>
              <a:t> </a:t>
            </a:r>
            <a:r>
              <a:rPr lang="ru-RU" dirty="0" err="1" smtClean="0"/>
              <a:t>вчителів</a:t>
            </a:r>
            <a:r>
              <a:rPr lang="ru-RU" dirty="0" smtClean="0"/>
              <a:t> </a:t>
            </a:r>
            <a:r>
              <a:rPr lang="ru-RU" dirty="0" err="1" smtClean="0"/>
              <a:t>української</a:t>
            </a:r>
            <a:r>
              <a:rPr lang="ru-RU" dirty="0" smtClean="0"/>
              <a:t> </a:t>
            </a:r>
            <a:r>
              <a:rPr lang="ru-RU" dirty="0" err="1" smtClean="0"/>
              <a:t>мови</a:t>
            </a:r>
            <a:r>
              <a:rPr lang="ru-RU" dirty="0" smtClean="0"/>
              <a:t> та </a:t>
            </a:r>
            <a:r>
              <a:rPr lang="ru-RU" dirty="0" err="1" smtClean="0"/>
              <a:t>літератури</a:t>
            </a:r>
            <a:r>
              <a:rPr lang="ru-RU" dirty="0" smtClean="0"/>
              <a:t> </a:t>
            </a:r>
            <a:r>
              <a:rPr lang="ru-RU" dirty="0" err="1" smtClean="0"/>
              <a:t>Мостиської</a:t>
            </a:r>
            <a:r>
              <a:rPr lang="ru-RU" dirty="0" smtClean="0"/>
              <a:t> ТГ </a:t>
            </a:r>
            <a:r>
              <a:rPr lang="ru-RU" dirty="0" err="1" smtClean="0"/>
              <a:t>побувала</a:t>
            </a:r>
            <a:r>
              <a:rPr lang="ru-RU" dirty="0" smtClean="0"/>
              <a:t> на </a:t>
            </a:r>
            <a:r>
              <a:rPr lang="ru-RU" dirty="0" err="1" smtClean="0"/>
              <a:t>Яворівщині</a:t>
            </a:r>
            <a:r>
              <a:rPr lang="ru-RU" dirty="0" smtClean="0"/>
              <a:t> у </a:t>
            </a:r>
            <a:r>
              <a:rPr lang="ru-RU" dirty="0" err="1" smtClean="0"/>
              <a:t>Бунівській</a:t>
            </a:r>
            <a:r>
              <a:rPr lang="ru-RU" dirty="0" smtClean="0"/>
              <a:t> </a:t>
            </a:r>
            <a:r>
              <a:rPr lang="ru-RU" dirty="0" err="1" smtClean="0"/>
              <a:t>гімназії</a:t>
            </a:r>
            <a:r>
              <a:rPr lang="ru-RU" dirty="0" smtClean="0"/>
              <a:t> </a:t>
            </a:r>
            <a:r>
              <a:rPr lang="ru-RU" dirty="0" err="1" smtClean="0"/>
              <a:t>імені</a:t>
            </a:r>
            <a:r>
              <a:rPr lang="ru-RU" dirty="0" smtClean="0"/>
              <a:t> </a:t>
            </a:r>
            <a:r>
              <a:rPr lang="ru-RU" dirty="0" err="1" smtClean="0"/>
              <a:t>Юрія</a:t>
            </a:r>
            <a:r>
              <a:rPr lang="ru-RU" dirty="0" smtClean="0"/>
              <a:t> </a:t>
            </a:r>
            <a:r>
              <a:rPr lang="ru-RU" dirty="0" err="1" smtClean="0"/>
              <a:t>Липи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923" y="1572868"/>
            <a:ext cx="5528787" cy="356983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98" y="563594"/>
            <a:ext cx="5673005" cy="30130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669" y="5174428"/>
            <a:ext cx="4448175" cy="1543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22" y="3862316"/>
            <a:ext cx="4535472" cy="28551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2844" y="5219317"/>
            <a:ext cx="2482966" cy="149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43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9044" y="3502671"/>
            <a:ext cx="5418812" cy="128499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733" y="604121"/>
            <a:ext cx="4390113" cy="259648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1849" y="15875"/>
            <a:ext cx="6256919" cy="3778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328" y="2455460"/>
            <a:ext cx="4505325" cy="4267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26699" y="4738687"/>
            <a:ext cx="4981575" cy="2080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35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5845" y="70130"/>
            <a:ext cx="9730403" cy="1280890"/>
          </a:xfrm>
        </p:spPr>
        <p:txBody>
          <a:bodyPr>
            <a:normAutofit fontScale="90000"/>
          </a:bodyPr>
          <a:lstStyle/>
          <a:p>
            <a:pPr lvl="0" defTabSz="914400">
              <a:spcBef>
                <a:spcPts val="0"/>
              </a:spcBef>
            </a:pPr>
            <a:r>
              <a:rPr lang="ru-RU" sz="4000" kern="0" cap="all" spc="200" dirty="0">
                <a:solidFill>
                  <a:srgbClr val="2A1A00"/>
                </a:solidFill>
                <a:latin typeface="Impact"/>
              </a:rPr>
              <a:t>4. </a:t>
            </a:r>
            <a:r>
              <a:rPr lang="ru-RU" sz="4000" kern="0" cap="all" spc="200" dirty="0" err="1">
                <a:solidFill>
                  <a:srgbClr val="2A1A00"/>
                </a:solidFill>
                <a:latin typeface="Impact"/>
              </a:rPr>
              <a:t>Управлінські</a:t>
            </a:r>
            <a:r>
              <a:rPr lang="ru-RU" sz="4000" kern="0" cap="all" spc="200" dirty="0">
                <a:solidFill>
                  <a:srgbClr val="2A1A00"/>
                </a:solidFill>
                <a:latin typeface="Impact"/>
              </a:rPr>
              <a:t> </a:t>
            </a:r>
            <a:r>
              <a:rPr lang="ru-RU" sz="4000" kern="0" cap="all" spc="200" dirty="0" err="1">
                <a:solidFill>
                  <a:srgbClr val="2A1A00"/>
                </a:solidFill>
                <a:latin typeface="Impact"/>
              </a:rPr>
              <a:t>процеси</a:t>
            </a:r>
            <a:r>
              <a:rPr lang="ru-RU" sz="4000" kern="0" cap="all" spc="200" dirty="0">
                <a:solidFill>
                  <a:srgbClr val="2A1A00"/>
                </a:solidFill>
                <a:latin typeface="Impact"/>
              </a:rPr>
              <a:t> закладу </a:t>
            </a:r>
            <a:r>
              <a:rPr lang="ru-RU" sz="4000" kern="0" cap="all" spc="200" dirty="0" err="1">
                <a:solidFill>
                  <a:srgbClr val="2A1A00"/>
                </a:solidFill>
                <a:latin typeface="Impact"/>
              </a:rPr>
              <a:t>освіти</a:t>
            </a:r>
            <a:r>
              <a:rPr lang="ru-RU" sz="1800" kern="0" dirty="0">
                <a:solidFill>
                  <a:sysClr val="windowText" lastClr="000000"/>
                </a:solidFill>
                <a:latin typeface="Trebuchet MS" panose="020B0603020202020204"/>
              </a:rPr>
              <a:t/>
            </a:r>
            <a:br>
              <a:rPr lang="ru-RU" sz="1800" kern="0" dirty="0">
                <a:solidFill>
                  <a:sysClr val="windowText" lastClr="000000"/>
                </a:solidFill>
                <a:latin typeface="Trebuchet MS" panose="020B0603020202020204"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3680" y="3034452"/>
            <a:ext cx="7306835" cy="37782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96980" y="529221"/>
            <a:ext cx="86481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57200">
              <a:spcBef>
                <a:spcPts val="1000"/>
              </a:spcBef>
              <a:buClr>
                <a:srgbClr val="353535"/>
              </a:buClr>
              <a:buFont typeface="Wingdings 3" charset="2"/>
              <a:buChar char=""/>
            </a:pPr>
            <a:r>
              <a:rPr lang="ru-RU" sz="3200" b="1" i="1" dirty="0" err="1">
                <a:solidFill>
                  <a:srgbClr val="2E83C3"/>
                </a:solidFill>
                <a:latin typeface="Trebuchet MS" panose="020B0603020202020204"/>
              </a:rPr>
              <a:t>Результати</a:t>
            </a:r>
            <a:r>
              <a:rPr lang="ru-RU" sz="3200" b="1" i="1" dirty="0">
                <a:solidFill>
                  <a:srgbClr val="2E83C3"/>
                </a:solidFill>
                <a:latin typeface="Trebuchet MS" panose="020B0603020202020204"/>
              </a:rPr>
              <a:t> </a:t>
            </a:r>
            <a:r>
              <a:rPr lang="ru-RU" sz="3200" b="1" i="1" dirty="0" err="1">
                <a:solidFill>
                  <a:srgbClr val="2E83C3"/>
                </a:solidFill>
                <a:latin typeface="Trebuchet MS" panose="020B0603020202020204"/>
              </a:rPr>
              <a:t>анкетування</a:t>
            </a:r>
            <a:r>
              <a:rPr lang="ru-RU" sz="3200" b="1" i="1" dirty="0">
                <a:solidFill>
                  <a:srgbClr val="2E83C3"/>
                </a:solidFill>
                <a:latin typeface="Trebuchet MS" panose="020B0603020202020204"/>
              </a:rPr>
              <a:t> </a:t>
            </a:r>
            <a:r>
              <a:rPr lang="ru-RU" sz="3200" b="1" i="1" dirty="0" err="1" smtClean="0">
                <a:solidFill>
                  <a:srgbClr val="2E83C3"/>
                </a:solidFill>
                <a:latin typeface="Trebuchet MS" panose="020B0603020202020204"/>
              </a:rPr>
              <a:t>вчителів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09" y="4259239"/>
            <a:ext cx="4267343" cy="2133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009" y="1991465"/>
            <a:ext cx="4256183" cy="20859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8242" y="1081276"/>
            <a:ext cx="5918700" cy="196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8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>
                <a:solidFill>
                  <a:srgbClr val="2E83C3"/>
                </a:solidFill>
                <a:latin typeface="Trebuchet MS" panose="020B0603020202020204"/>
              </a:rPr>
              <a:t>Результати</a:t>
            </a:r>
            <a:r>
              <a:rPr lang="ru-RU" b="1" i="1" dirty="0">
                <a:solidFill>
                  <a:srgbClr val="2E83C3"/>
                </a:solidFill>
                <a:latin typeface="Trebuchet MS" panose="020B0603020202020204"/>
              </a:rPr>
              <a:t> </a:t>
            </a:r>
            <a:r>
              <a:rPr lang="ru-RU" b="1" i="1" dirty="0" err="1">
                <a:solidFill>
                  <a:srgbClr val="2E83C3"/>
                </a:solidFill>
                <a:latin typeface="Trebuchet MS" panose="020B0603020202020204"/>
              </a:rPr>
              <a:t>анкетування</a:t>
            </a:r>
            <a:r>
              <a:rPr lang="ru-RU" b="1" i="1" dirty="0">
                <a:solidFill>
                  <a:srgbClr val="2E83C3"/>
                </a:solidFill>
                <a:latin typeface="Trebuchet MS" panose="020B0603020202020204"/>
              </a:rPr>
              <a:t> </a:t>
            </a:r>
            <a:r>
              <a:rPr lang="ru-RU" b="1" i="1" dirty="0" err="1">
                <a:solidFill>
                  <a:srgbClr val="2E83C3"/>
                </a:solidFill>
                <a:latin typeface="Trebuchet MS" panose="020B0603020202020204"/>
              </a:rPr>
              <a:t>учнів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2260" y="1581292"/>
            <a:ext cx="4741969" cy="20524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2570" y="4003059"/>
            <a:ext cx="4828336" cy="258881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861" y="1399406"/>
            <a:ext cx="4528712" cy="22488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553" y="3875964"/>
            <a:ext cx="6021308" cy="2715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2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err="1">
                <a:solidFill>
                  <a:srgbClr val="2E83C3"/>
                </a:solidFill>
                <a:latin typeface="Trebuchet MS" panose="020B0603020202020204"/>
              </a:rPr>
              <a:t>Результати</a:t>
            </a:r>
            <a:r>
              <a:rPr lang="ru-RU" b="1" i="1" dirty="0">
                <a:solidFill>
                  <a:srgbClr val="2E83C3"/>
                </a:solidFill>
                <a:latin typeface="Trebuchet MS" panose="020B0603020202020204"/>
              </a:rPr>
              <a:t> </a:t>
            </a:r>
            <a:r>
              <a:rPr lang="ru-RU" b="1" i="1" dirty="0" err="1">
                <a:solidFill>
                  <a:srgbClr val="2E83C3"/>
                </a:solidFill>
                <a:latin typeface="Trebuchet MS" panose="020B0603020202020204"/>
              </a:rPr>
              <a:t>анкетування</a:t>
            </a:r>
            <a:r>
              <a:rPr lang="ru-RU" b="1" i="1" dirty="0">
                <a:solidFill>
                  <a:srgbClr val="2E83C3"/>
                </a:solidFill>
                <a:latin typeface="Trebuchet MS" panose="020B0603020202020204"/>
              </a:rPr>
              <a:t> </a:t>
            </a:r>
            <a:r>
              <a:rPr lang="ru-RU" b="1" i="1" dirty="0" err="1">
                <a:solidFill>
                  <a:srgbClr val="2E83C3"/>
                </a:solidFill>
                <a:latin typeface="Trebuchet MS" panose="020B0603020202020204"/>
              </a:rPr>
              <a:t>батьків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513" y="1803186"/>
            <a:ext cx="4981575" cy="2009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613" y="1633182"/>
            <a:ext cx="3952875" cy="19812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140" y="4394579"/>
            <a:ext cx="5404168" cy="21598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48613" y="3812961"/>
            <a:ext cx="5665373" cy="261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71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lang="ru-RU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школу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42449" y="1905000"/>
            <a:ext cx="10003358" cy="4380932"/>
          </a:xfrm>
        </p:spPr>
        <p:txBody>
          <a:bodyPr>
            <a:normAutofit fontScale="70000" lnSpcReduction="20000"/>
          </a:bodyPr>
          <a:lstStyle/>
          <a:p>
            <a:pPr lvl="0">
              <a:spcBef>
                <a:spcPts val="0"/>
              </a:spcBef>
              <a:buClr>
                <a:srgbClr val="90C226"/>
              </a:buClr>
              <a:buSzPts val="2240"/>
              <a:buFont typeface="Wingdings 3" charset="2"/>
              <a:buChar char="►"/>
            </a:pPr>
            <a:r>
              <a:rPr lang="uk-UA" sz="4100" b="1" i="1" dirty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У </a:t>
            </a:r>
            <a:r>
              <a:rPr lang="uk-UA" sz="4100" b="1" i="1" dirty="0" smtClean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2024-2025 </a:t>
            </a:r>
            <a:r>
              <a:rPr lang="uk-UA" sz="4100" b="1" i="1" dirty="0" err="1" smtClean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н.р</a:t>
            </a:r>
            <a:r>
              <a:rPr lang="uk-UA" sz="4100" b="1" i="1" dirty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. у школі навчались 104 учні</a:t>
            </a:r>
          </a:p>
          <a:p>
            <a:pPr lvl="0">
              <a:spcBef>
                <a:spcPts val="0"/>
              </a:spcBef>
              <a:buClr>
                <a:srgbClr val="90C226"/>
              </a:buClr>
              <a:buSzPts val="2240"/>
              <a:buFont typeface="Wingdings 3" charset="2"/>
              <a:buChar char="►"/>
            </a:pPr>
            <a:r>
              <a:rPr lang="uk-UA" sz="4100" b="1" i="1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1-4 класи – </a:t>
            </a:r>
            <a:r>
              <a:rPr lang="uk-UA" sz="4100" b="1" i="1" dirty="0" smtClean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44 учні </a:t>
            </a:r>
            <a:r>
              <a:rPr lang="uk-UA" sz="4100" b="1" i="1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(2-інклюзивних класи, </a:t>
            </a:r>
          </a:p>
          <a:p>
            <a:pPr marL="0" lvl="0" indent="0">
              <a:spcBef>
                <a:spcPts val="0"/>
              </a:spcBef>
              <a:buClr>
                <a:srgbClr val="90C226"/>
              </a:buClr>
              <a:buSzPts val="2240"/>
              <a:buNone/>
            </a:pPr>
            <a:r>
              <a:rPr lang="uk-UA" sz="4100" b="1" i="1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     </a:t>
            </a:r>
            <a:r>
              <a:rPr lang="uk-UA" sz="4100" b="1" i="1" dirty="0" smtClean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2-екстернат, 1- індивідуальне навчання)</a:t>
            </a:r>
            <a:endParaRPr lang="uk-UA" sz="4100" b="1" i="1" dirty="0">
              <a:solidFill>
                <a:prstClr val="black"/>
              </a:solidFill>
              <a:latin typeface="Georgia" panose="02040502050405020303" pitchFamily="18" charset="0"/>
              <a:cs typeface="Arial"/>
              <a:sym typeface="Arial"/>
            </a:endParaRPr>
          </a:p>
          <a:p>
            <a:pPr lvl="0">
              <a:spcBef>
                <a:spcPts val="0"/>
              </a:spcBef>
              <a:buClr>
                <a:srgbClr val="90C226"/>
              </a:buClr>
              <a:buSzPts val="2240"/>
              <a:buFont typeface="Wingdings 3" charset="2"/>
              <a:buChar char="►"/>
            </a:pPr>
            <a:r>
              <a:rPr lang="uk-UA" sz="4100" b="1" i="1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5-9 класи – </a:t>
            </a:r>
            <a:r>
              <a:rPr lang="uk-UA" sz="4100" b="1" i="1" dirty="0" smtClean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60 </a:t>
            </a:r>
            <a:r>
              <a:rPr lang="uk-UA" sz="4100" b="1" i="1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учнів (1- індивідуальне навчання, 2 – </a:t>
            </a:r>
            <a:r>
              <a:rPr lang="uk-UA" sz="4100" b="1" i="1" dirty="0" smtClean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екстернат, 7 </a:t>
            </a:r>
            <a:r>
              <a:rPr lang="uk-UA" sz="4100" b="1" i="1" dirty="0">
                <a:solidFill>
                  <a:prstClr val="black"/>
                </a:solidFill>
                <a:latin typeface="Georgia" panose="02040502050405020303" pitchFamily="18" charset="0"/>
                <a:cs typeface="Arial"/>
                <a:sym typeface="Arial"/>
              </a:rPr>
              <a:t>учнів 9 класу)</a:t>
            </a:r>
            <a:endParaRPr lang="uk-UA" sz="4100" b="1" i="1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lvl="0">
              <a:spcBef>
                <a:spcPts val="600"/>
              </a:spcBef>
              <a:buClr>
                <a:srgbClr val="90C226"/>
              </a:buClr>
              <a:buSzPts val="2240"/>
              <a:buFont typeface="Wingdings 3" charset="2"/>
              <a:buChar char="►"/>
            </a:pPr>
            <a:r>
              <a:rPr lang="uk-UA" sz="4100" b="1" i="1" dirty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Їх навчали 19 вчителів (з них 5 сумісники)</a:t>
            </a:r>
            <a:endParaRPr lang="uk-UA" sz="4100" b="1" i="1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pPr lvl="0">
              <a:spcBef>
                <a:spcPts val="600"/>
              </a:spcBef>
              <a:buClr>
                <a:srgbClr val="90C226"/>
              </a:buClr>
              <a:buSzPts val="2240"/>
              <a:buFont typeface="Wingdings 3" charset="2"/>
              <a:buChar char="►"/>
            </a:pPr>
            <a:r>
              <a:rPr lang="uk-UA" sz="4100" b="1" i="1" dirty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Забезпечували належні санітарно-технічні умови 6 працівників технічного персоналу, температурний режим 4 працівники</a:t>
            </a:r>
          </a:p>
          <a:p>
            <a:pPr lvl="0">
              <a:spcBef>
                <a:spcPts val="600"/>
              </a:spcBef>
              <a:buClr>
                <a:srgbClr val="90C226"/>
              </a:buClr>
              <a:buSzPts val="2240"/>
              <a:buFont typeface="Wingdings 3" charset="2"/>
              <a:buChar char="►"/>
            </a:pPr>
            <a:r>
              <a:rPr lang="uk-UA" sz="4100" b="1" i="1" dirty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Харчування учнів здійснював підприємець </a:t>
            </a:r>
            <a:r>
              <a:rPr lang="uk-UA" sz="4100" b="1" i="1" dirty="0" err="1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Горнецький</a:t>
            </a:r>
            <a:r>
              <a:rPr lang="uk-UA" sz="4100" b="1" i="1" dirty="0">
                <a:solidFill>
                  <a:prstClr val="black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 І. </a:t>
            </a:r>
            <a:endParaRPr lang="uk-UA" sz="4100" b="1" i="1" dirty="0">
              <a:solidFill>
                <a:prstClr val="black"/>
              </a:solidFill>
              <a:latin typeface="Georgia" panose="02040502050405020303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8130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defTabSz="914400">
              <a:spcBef>
                <a:spcPts val="0"/>
              </a:spcBef>
              <a:defRPr/>
            </a:pPr>
            <a:r>
              <a:rPr lang="ru-RU" sz="5100" kern="0" cap="all" spc="200" dirty="0" err="1">
                <a:solidFill>
                  <a:srgbClr val="00B050"/>
                </a:solidFill>
                <a:latin typeface="Impact"/>
              </a:rPr>
              <a:t>Щиро</a:t>
            </a:r>
            <a:r>
              <a:rPr lang="ru-RU" sz="5100" kern="0" cap="all" spc="200" dirty="0">
                <a:solidFill>
                  <a:srgbClr val="00B050"/>
                </a:solidFill>
                <a:latin typeface="Impact"/>
              </a:rPr>
              <a:t> </a:t>
            </a:r>
            <a:r>
              <a:rPr lang="ru-RU" sz="5100" kern="0" cap="all" spc="200" dirty="0" err="1">
                <a:solidFill>
                  <a:srgbClr val="00B050"/>
                </a:solidFill>
                <a:latin typeface="Impact"/>
              </a:rPr>
              <a:t>дякую</a:t>
            </a:r>
            <a:r>
              <a:rPr lang="ru-RU" sz="5100" kern="0" cap="all" spc="200" dirty="0">
                <a:solidFill>
                  <a:srgbClr val="00B050"/>
                </a:solidFill>
                <a:latin typeface="Impact"/>
              </a:rPr>
              <a:t> за </a:t>
            </a:r>
            <a:r>
              <a:rPr lang="ru-RU" sz="5100" kern="0" cap="all" spc="200" dirty="0" err="1">
                <a:solidFill>
                  <a:srgbClr val="00B050"/>
                </a:solidFill>
                <a:latin typeface="Impact"/>
              </a:rPr>
              <a:t>увагу</a:t>
            </a:r>
            <a:r>
              <a:rPr lang="ru-RU" sz="5100" kern="0" cap="all" spc="200" dirty="0">
                <a:solidFill>
                  <a:srgbClr val="00B050"/>
                </a:solidFill>
                <a:latin typeface="Impact"/>
              </a:rPr>
              <a:t>!</a:t>
            </a:r>
            <a:endParaRPr lang="ru-RU" sz="1800" kern="0" dirty="0">
              <a:solidFill>
                <a:sysClr val="windowText" lastClr="000000"/>
              </a:solidFill>
              <a:latin typeface="Trebuchet MS" panose="020B0603020202020204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37229" y="2133600"/>
            <a:ext cx="11041039" cy="3777622"/>
          </a:xfrm>
        </p:spPr>
        <p:txBody>
          <a:bodyPr>
            <a:normAutofit lnSpcReduction="10000"/>
          </a:bodyPr>
          <a:lstStyle/>
          <a:p>
            <a:pPr marL="0" lvl="0" indent="0" algn="ctr" defTabSz="9144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None/>
            </a:pPr>
            <a:r>
              <a:rPr lang="ru-RU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Надіюсь</a:t>
            </a:r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подальшу</a:t>
            </a:r>
            <a:r>
              <a:rPr lang="ru-RU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співпрацю</a:t>
            </a: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lvl="0" indent="0" algn="ctr" defTabSz="9144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None/>
            </a:pP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наших руках </a:t>
            </a:r>
            <a:r>
              <a:rPr lang="ru-RU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майбутнє</a:t>
            </a: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lvl="0" indent="0" algn="ctr" defTabSz="9144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None/>
            </a:pP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наших </a:t>
            </a:r>
            <a:r>
              <a:rPr lang="ru-RU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marL="0" lvl="0" indent="0" algn="ctr" defTabSz="914400">
              <a:lnSpc>
                <a:spcPct val="110000"/>
              </a:lnSpc>
              <a:spcBef>
                <a:spcPts val="700"/>
              </a:spcBef>
              <a:buClr>
                <a:srgbClr val="2A1A00"/>
              </a:buClr>
              <a:buNone/>
            </a:pPr>
            <a:r>
              <a:rPr lang="ru-RU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МИРУ і ПЕРЕМОГИ </a:t>
            </a:r>
            <a:r>
              <a:rPr lang="ru-RU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усім</a:t>
            </a:r>
            <a:r>
              <a:rPr lang="ru-RU" sz="5400" b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нам!</a:t>
            </a:r>
            <a:endParaRPr lang="ru-RU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38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1254" y="378450"/>
            <a:ext cx="10495129" cy="658780"/>
          </a:xfrm>
        </p:spPr>
        <p:txBody>
          <a:bodyPr/>
          <a:lstStyle/>
          <a:p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1.ОСВІТНЄ СЕРЕДОВИЩЕ </a:t>
            </a:r>
            <a:r>
              <a:rPr lang="ru-RU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 ОСВІТИ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37983" y="2096120"/>
            <a:ext cx="10058400" cy="4413862"/>
          </a:xfrm>
        </p:spPr>
        <p:txBody>
          <a:bodyPr>
            <a:normAutofit fontScale="92500" lnSpcReduction="20000"/>
          </a:bodyPr>
          <a:lstStyle/>
          <a:p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Оновлено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дизайн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усіх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класних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приміщень</a:t>
            </a:r>
            <a:endParaRPr lang="ru-RU" sz="2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Р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емонт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учительської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методичного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кабінету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і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кабінету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директора</a:t>
            </a:r>
          </a:p>
          <a:p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Н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езавершений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ремонт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кабінету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географії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лише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пошпакльовані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та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пофарбовані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стіни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П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ерекриті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підсобні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приміщення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на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території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школи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замінені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двері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у них</a:t>
            </a:r>
          </a:p>
          <a:p>
            <a:r>
              <a:rPr lang="ru-RU" sz="22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З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роблено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піднавіс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біля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котельні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для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тимчасового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зберігання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дров</a:t>
            </a:r>
          </a:p>
          <a:p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Покладено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доріжку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з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бруківки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до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меморіальної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дошки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Юрія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Липи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та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біля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школи</a:t>
            </a:r>
            <a:endParaRPr lang="ru-RU" sz="2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Оновлено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базу комп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ютерного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класу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(6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б.у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комп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ютерів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та 4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учнівські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2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столи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r>
              <a:rPr lang="uk-UA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Встановлено 2 мультимедійні комплекти та 1 інтерактивна дошка у класах</a:t>
            </a:r>
          </a:p>
          <a:p>
            <a:r>
              <a:rPr lang="uk-UA" sz="22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Встановлено 4 камери зовнішнього відеоспостереження </a:t>
            </a:r>
            <a:endParaRPr lang="ru-RU" sz="22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174542" y="1037230"/>
            <a:ext cx="95215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>
                <a:solidFill>
                  <a:schemeClr val="accent4"/>
                </a:solidFill>
                <a:latin typeface="Trebuchet MS" panose="020B0603020202020204"/>
              </a:rPr>
              <a:t>1.1. </a:t>
            </a:r>
            <a:r>
              <a:rPr lang="ru-RU" sz="2000" dirty="0" err="1">
                <a:solidFill>
                  <a:schemeClr val="accent4"/>
                </a:solidFill>
                <a:latin typeface="Trebuchet MS" panose="020B0603020202020204"/>
              </a:rPr>
              <a:t>Забезпечення</a:t>
            </a:r>
            <a:r>
              <a:rPr lang="ru-RU" sz="2000" dirty="0">
                <a:solidFill>
                  <a:schemeClr val="accent4"/>
                </a:solidFill>
                <a:latin typeface="Trebuchet MS" panose="020B0603020202020204"/>
              </a:rPr>
              <a:t> </a:t>
            </a:r>
            <a:r>
              <a:rPr lang="ru-RU" sz="2000" dirty="0" err="1">
                <a:solidFill>
                  <a:schemeClr val="accent4"/>
                </a:solidFill>
                <a:latin typeface="Trebuchet MS" panose="020B0603020202020204"/>
              </a:rPr>
              <a:t>здорових</a:t>
            </a:r>
            <a:r>
              <a:rPr lang="ru-RU" sz="2000" dirty="0">
                <a:solidFill>
                  <a:schemeClr val="accent4"/>
                </a:solidFill>
                <a:latin typeface="Trebuchet MS" panose="020B0603020202020204"/>
              </a:rPr>
              <a:t>, </a:t>
            </a:r>
            <a:r>
              <a:rPr lang="ru-RU" sz="2000" dirty="0" err="1">
                <a:solidFill>
                  <a:schemeClr val="accent4"/>
                </a:solidFill>
                <a:latin typeface="Trebuchet MS" panose="020B0603020202020204"/>
              </a:rPr>
              <a:t>безпечних</a:t>
            </a:r>
            <a:r>
              <a:rPr lang="ru-RU" sz="2000" dirty="0">
                <a:solidFill>
                  <a:schemeClr val="accent4"/>
                </a:solidFill>
                <a:latin typeface="Trebuchet MS" panose="020B0603020202020204"/>
              </a:rPr>
              <a:t> і </a:t>
            </a:r>
            <a:r>
              <a:rPr lang="ru-RU" sz="2000" dirty="0" err="1">
                <a:solidFill>
                  <a:schemeClr val="accent4"/>
                </a:solidFill>
                <a:latin typeface="Trebuchet MS" panose="020B0603020202020204"/>
              </a:rPr>
              <a:t>комфортних</a:t>
            </a:r>
            <a:r>
              <a:rPr lang="ru-RU" sz="2000" dirty="0">
                <a:solidFill>
                  <a:schemeClr val="accent4"/>
                </a:solidFill>
                <a:latin typeface="Trebuchet MS" panose="020B0603020202020204"/>
              </a:rPr>
              <a:t> умов </a:t>
            </a:r>
            <a:r>
              <a:rPr lang="ru-RU" sz="2000" dirty="0" err="1">
                <a:solidFill>
                  <a:schemeClr val="accent4"/>
                </a:solidFill>
                <a:latin typeface="Trebuchet MS" panose="020B0603020202020204"/>
              </a:rPr>
              <a:t>навчання</a:t>
            </a:r>
            <a:r>
              <a:rPr lang="ru-RU" sz="2000" dirty="0">
                <a:solidFill>
                  <a:schemeClr val="accent4"/>
                </a:solidFill>
                <a:latin typeface="Trebuchet MS" panose="020B0603020202020204"/>
              </a:rPr>
              <a:t> та </a:t>
            </a:r>
            <a:r>
              <a:rPr lang="ru-RU" sz="2000" dirty="0" err="1">
                <a:solidFill>
                  <a:schemeClr val="accent4"/>
                </a:solidFill>
                <a:latin typeface="Trebuchet MS" panose="020B0603020202020204"/>
              </a:rPr>
              <a:t>праці</a:t>
            </a:r>
            <a:endParaRPr lang="ru-RU" sz="2000" dirty="0">
              <a:solidFill>
                <a:schemeClr val="accent4"/>
              </a:solidFill>
              <a:latin typeface="Trebuchet MS" panose="020B0603020202020204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43618" y="1471880"/>
            <a:ext cx="701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uk-UA" sz="28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Територія та приміщення: </a:t>
            </a:r>
            <a:endParaRPr lang="ru-RU" kern="0" dirty="0">
              <a:solidFill>
                <a:sysClr val="windowText" lastClr="000000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31416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1445" y="122830"/>
            <a:ext cx="11218008" cy="1280890"/>
          </a:xfrm>
        </p:spPr>
        <p:txBody>
          <a:bodyPr/>
          <a:lstStyle/>
          <a:p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СИСТЕМА ОЦІНЮВАННЯ РЕЗУЛЬТАТІВ НАВЧАННЯ УЧНІВ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25724" y="769504"/>
            <a:ext cx="4398442" cy="1976437"/>
          </a:xfrm>
        </p:spPr>
        <p:txBody>
          <a:bodyPr>
            <a:normAutofit/>
          </a:bodyPr>
          <a:lstStyle/>
          <a:p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Наші здобутки…</a:t>
            </a:r>
          </a:p>
          <a:p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Наша гордість…</a:t>
            </a:r>
          </a:p>
          <a:p>
            <a:r>
              <a:rPr lang="uk-UA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Georgia" panose="02040502050405020303" pitchFamily="18" charset="0"/>
              </a:rPr>
              <a:t> Наші перемоги…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9647" y="751510"/>
            <a:ext cx="3549736" cy="18552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89" y="4561300"/>
            <a:ext cx="3477873" cy="1955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6668" y="2320119"/>
            <a:ext cx="3067813" cy="20861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4465" y="4669679"/>
            <a:ext cx="3109701" cy="20465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8507" y="2691385"/>
            <a:ext cx="2654490" cy="19908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1504" y="3109684"/>
            <a:ext cx="2611304" cy="165962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3322" y="4848820"/>
            <a:ext cx="2679794" cy="18674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374" y="1350649"/>
            <a:ext cx="2419350" cy="18288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53654" y="953727"/>
            <a:ext cx="240982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387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7707" y="105495"/>
            <a:ext cx="8911687" cy="1280890"/>
          </a:xfrm>
        </p:spPr>
        <p:txBody>
          <a:bodyPr/>
          <a:lstStyle/>
          <a:p>
            <a:r>
              <a:rPr lang="ru-RU" sz="5100" cap="all" spc="200" dirty="0" err="1">
                <a:solidFill>
                  <a:schemeClr val="accent6">
                    <a:lumMod val="50000"/>
                  </a:schemeClr>
                </a:solidFill>
                <a:latin typeface="Impact"/>
              </a:rPr>
              <a:t>Виховні</a:t>
            </a:r>
            <a:r>
              <a:rPr lang="ru-RU" sz="5100" cap="all" spc="200" dirty="0">
                <a:solidFill>
                  <a:schemeClr val="accent6">
                    <a:lumMod val="50000"/>
                  </a:schemeClr>
                </a:solidFill>
                <a:latin typeface="Impact"/>
              </a:rPr>
              <a:t> заходи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38531" y="745940"/>
            <a:ext cx="3589362" cy="29382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056" y="937502"/>
            <a:ext cx="6881173" cy="35909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0211" y="3873217"/>
            <a:ext cx="2717682" cy="267294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1443" y="3684208"/>
            <a:ext cx="2428875" cy="30861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58624" y="4994304"/>
            <a:ext cx="561513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/>
              <a:t>П</a:t>
            </a:r>
            <a:r>
              <a:rPr lang="ru-RU" b="1" dirty="0" err="1" smtClean="0"/>
              <a:t>ідтримали</a:t>
            </a:r>
            <a:r>
              <a:rPr lang="ru-RU" b="1" dirty="0" smtClean="0"/>
              <a:t> </a:t>
            </a:r>
            <a:r>
              <a:rPr lang="ru-RU" b="1" dirty="0" err="1" smtClean="0"/>
              <a:t>ініціативу</a:t>
            </a:r>
            <a:r>
              <a:rPr lang="ru-RU" b="1" dirty="0" smtClean="0"/>
              <a:t> ГО “</a:t>
            </a:r>
            <a:r>
              <a:rPr lang="ru-RU" b="1" dirty="0" err="1" smtClean="0"/>
              <a:t>Яворівська</a:t>
            </a:r>
            <a:r>
              <a:rPr lang="ru-RU" b="1" dirty="0" smtClean="0"/>
              <a:t> пташка”, </a:t>
            </a:r>
            <a:r>
              <a:rPr lang="ru-RU" b="1" dirty="0" err="1" smtClean="0"/>
              <a:t>зробивши</a:t>
            </a:r>
            <a:r>
              <a:rPr lang="ru-RU" b="1" dirty="0" smtClean="0"/>
              <a:t> </a:t>
            </a:r>
            <a:r>
              <a:rPr lang="ru-RU" b="1" dirty="0" err="1" smtClean="0"/>
              <a:t>невеличкий</a:t>
            </a:r>
            <a:r>
              <a:rPr lang="ru-RU" b="1" dirty="0" smtClean="0"/>
              <a:t> </a:t>
            </a:r>
            <a:r>
              <a:rPr lang="ru-RU" b="1" dirty="0" err="1" smtClean="0"/>
              <a:t>внесок</a:t>
            </a:r>
            <a:r>
              <a:rPr lang="ru-RU" b="1" dirty="0" smtClean="0"/>
              <a:t> у нашу </a:t>
            </a:r>
            <a:r>
              <a:rPr lang="ru-RU" b="1" dirty="0" err="1" smtClean="0"/>
              <a:t>спільну</a:t>
            </a:r>
            <a:r>
              <a:rPr lang="ru-RU" b="1" dirty="0" smtClean="0"/>
              <a:t> перемогу (6700 </a:t>
            </a:r>
            <a:r>
              <a:rPr lang="ru-RU" b="1" dirty="0" err="1" smtClean="0"/>
              <a:t>гривень</a:t>
            </a:r>
            <a:r>
              <a:rPr lang="ru-RU" b="1" dirty="0" smtClean="0"/>
              <a:t> і 10 </a:t>
            </a:r>
            <a:r>
              <a:rPr lang="ru-RU" b="1" dirty="0" err="1" smtClean="0"/>
              <a:t>zl</a:t>
            </a:r>
            <a:r>
              <a:rPr lang="ru-RU" b="1" dirty="0" smtClean="0"/>
              <a:t>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41648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337" y="122831"/>
            <a:ext cx="4339988" cy="30805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61702" y="210265"/>
            <a:ext cx="2362200" cy="26289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66" y="3061031"/>
            <a:ext cx="2607457" cy="17418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366" y="4981433"/>
            <a:ext cx="2158596" cy="168933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236" y="1264555"/>
            <a:ext cx="1459868" cy="17531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3337" y="3424972"/>
            <a:ext cx="3743988" cy="324579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2962" y="3639031"/>
            <a:ext cx="4832468" cy="303173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15557" y="2831920"/>
            <a:ext cx="2105025" cy="74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02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859" y="316578"/>
            <a:ext cx="2972980" cy="284996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83560" y="138457"/>
            <a:ext cx="4133850" cy="1885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688" y="3311849"/>
            <a:ext cx="3546151" cy="354615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6051" y="3955251"/>
            <a:ext cx="7159388" cy="27467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9993" y="1741558"/>
            <a:ext cx="6060327" cy="221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1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48768" y="277504"/>
            <a:ext cx="4059609" cy="3778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94" y="2632596"/>
            <a:ext cx="4724400" cy="40767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004" y="3241805"/>
            <a:ext cx="3790406" cy="346749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619" y="0"/>
            <a:ext cx="3886175" cy="26560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89410" y="4670946"/>
            <a:ext cx="3011140" cy="192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91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5624" y="485774"/>
            <a:ext cx="2952750" cy="26574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58386" y="-74613"/>
            <a:ext cx="4199929" cy="37782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87" y="0"/>
            <a:ext cx="4733925" cy="36290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687" y="3629025"/>
            <a:ext cx="3686175" cy="30956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9039" y="4193140"/>
            <a:ext cx="3929276" cy="25315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26394" y="5796999"/>
            <a:ext cx="3881873" cy="10664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5869" y="3183867"/>
            <a:ext cx="1952899" cy="261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79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322</TotalTime>
  <Words>294</Words>
  <Application>Microsoft Office PowerPoint</Application>
  <PresentationFormat>Широкоэкранный</PresentationFormat>
  <Paragraphs>39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Arial</vt:lpstr>
      <vt:lpstr>Century Gothic</vt:lpstr>
      <vt:lpstr>Georgia</vt:lpstr>
      <vt:lpstr>Impact</vt:lpstr>
      <vt:lpstr>Times New Roman</vt:lpstr>
      <vt:lpstr>Trebuchet MS</vt:lpstr>
      <vt:lpstr>Wingdings 3</vt:lpstr>
      <vt:lpstr>Легкий дым</vt:lpstr>
      <vt:lpstr>       Звіт керівника  про роботу  Бунівської гімназії  імені Юрія Липи  за 2024-2025 н. р. </vt:lpstr>
      <vt:lpstr>Інформація про школу</vt:lpstr>
      <vt:lpstr>1.ОСВІТНЄ СЕРЕДОВИЩЕ ЗАКЛАДУ ОСВІТИ</vt:lpstr>
      <vt:lpstr>2. СИСТЕМА ОЦІНЮВАННЯ РЕЗУЛЬТАТІВ НАВЧАННЯ УЧНІВ</vt:lpstr>
      <vt:lpstr>Виховні заходи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Педагогіка партнерства</vt:lpstr>
      <vt:lpstr>Презентация PowerPoint</vt:lpstr>
      <vt:lpstr>4. Управлінські процеси закладу освіти </vt:lpstr>
      <vt:lpstr>Результати анкетування учнів</vt:lpstr>
      <vt:lpstr>Результати анкетування батьків</vt:lpstr>
      <vt:lpstr>Щиро дякую за увагу!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Звіт керівника  про роботу  Бунівської гімназії  імені Юрія Липи  за 2024-2025 н. р. </dc:title>
  <dc:creator>Serhiy Hrynchak</dc:creator>
  <cp:lastModifiedBy>Serhiy Hrynchak</cp:lastModifiedBy>
  <cp:revision>28</cp:revision>
  <dcterms:created xsi:type="dcterms:W3CDTF">2025-06-24T09:31:58Z</dcterms:created>
  <dcterms:modified xsi:type="dcterms:W3CDTF">2025-06-25T16:52:23Z</dcterms:modified>
</cp:coreProperties>
</file>