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3" r:id="rId6"/>
    <p:sldId id="258" r:id="rId7"/>
    <p:sldId id="261" r:id="rId8"/>
    <p:sldId id="259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58718208"/>
        <c:axId val="161685504"/>
      </c:barChart>
      <c:catAx>
        <c:axId val="158718208"/>
        <c:scaling>
          <c:orientation val="minMax"/>
        </c:scaling>
        <c:axPos val="b"/>
        <c:tickLblPos val="nextTo"/>
        <c:crossAx val="161685504"/>
        <c:crosses val="autoZero"/>
        <c:auto val="1"/>
        <c:lblAlgn val="ctr"/>
        <c:lblOffset val="100"/>
      </c:catAx>
      <c:valAx>
        <c:axId val="161685504"/>
        <c:scaling>
          <c:orientation val="minMax"/>
        </c:scaling>
        <c:axPos val="l"/>
        <c:majorGridlines/>
        <c:numFmt formatCode="General" sourceLinked="1"/>
        <c:tickLblPos val="nextTo"/>
        <c:crossAx val="158718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901"/>
          <c:h val="0.7261304133858284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</c:numCache>
            </c:numRef>
          </c:val>
        </c:ser>
        <c:axId val="164610432"/>
        <c:axId val="164611968"/>
      </c:barChart>
      <c:catAx>
        <c:axId val="164610432"/>
        <c:scaling>
          <c:orientation val="minMax"/>
        </c:scaling>
        <c:axPos val="b"/>
        <c:tickLblPos val="nextTo"/>
        <c:crossAx val="164611968"/>
        <c:crosses val="autoZero"/>
        <c:auto val="1"/>
        <c:lblAlgn val="ctr"/>
        <c:lblOffset val="100"/>
      </c:catAx>
      <c:valAx>
        <c:axId val="164611968"/>
        <c:scaling>
          <c:orientation val="minMax"/>
        </c:scaling>
        <c:axPos val="l"/>
        <c:majorGridlines/>
        <c:numFmt formatCode="General" sourceLinked="1"/>
        <c:tickLblPos val="nextTo"/>
        <c:crossAx val="164610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924"/>
          <c:h val="0.7261304133858287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axId val="76727040"/>
        <c:axId val="76729728"/>
      </c:barChart>
      <c:catAx>
        <c:axId val="76727040"/>
        <c:scaling>
          <c:orientation val="minMax"/>
        </c:scaling>
        <c:axPos val="b"/>
        <c:tickLblPos val="nextTo"/>
        <c:crossAx val="76729728"/>
        <c:crosses val="autoZero"/>
        <c:auto val="1"/>
        <c:lblAlgn val="ctr"/>
        <c:lblOffset val="100"/>
      </c:catAx>
      <c:valAx>
        <c:axId val="76729728"/>
        <c:scaling>
          <c:orientation val="minMax"/>
        </c:scaling>
        <c:axPos val="l"/>
        <c:majorGridlines/>
        <c:numFmt formatCode="General" sourceLinked="1"/>
        <c:tickLblPos val="nextTo"/>
        <c:crossAx val="76727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901"/>
          <c:h val="0.7261304133858284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</c:ser>
        <c:axId val="76091776"/>
        <c:axId val="76094080"/>
      </c:barChart>
      <c:catAx>
        <c:axId val="76091776"/>
        <c:scaling>
          <c:orientation val="minMax"/>
        </c:scaling>
        <c:axPos val="b"/>
        <c:tickLblPos val="nextTo"/>
        <c:crossAx val="76094080"/>
        <c:crosses val="autoZero"/>
        <c:auto val="1"/>
        <c:lblAlgn val="ctr"/>
        <c:lblOffset val="100"/>
      </c:catAx>
      <c:valAx>
        <c:axId val="76094080"/>
        <c:scaling>
          <c:orientation val="minMax"/>
        </c:scaling>
        <c:axPos val="l"/>
        <c:majorGridlines/>
        <c:numFmt formatCode="General" sourceLinked="1"/>
        <c:tickLblPos val="nextTo"/>
        <c:crossAx val="76091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924"/>
          <c:h val="0.7261304133858287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6758272"/>
        <c:axId val="56760192"/>
      </c:barChart>
      <c:catAx>
        <c:axId val="56758272"/>
        <c:scaling>
          <c:orientation val="minMax"/>
        </c:scaling>
        <c:axPos val="b"/>
        <c:tickLblPos val="nextTo"/>
        <c:crossAx val="56760192"/>
        <c:crosses val="autoZero"/>
        <c:auto val="1"/>
        <c:lblAlgn val="ctr"/>
        <c:lblOffset val="100"/>
      </c:catAx>
      <c:valAx>
        <c:axId val="56760192"/>
        <c:scaling>
          <c:orientation val="minMax"/>
        </c:scaling>
        <c:axPos val="l"/>
        <c:majorGridlines/>
        <c:numFmt formatCode="General" sourceLinked="1"/>
        <c:tickLblPos val="nextTo"/>
        <c:crossAx val="56758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946"/>
          <c:h val="0.72613041338582895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</c:v>
                </c:pt>
                <c:pt idx="2">
                  <c:v>2</c:v>
                </c:pt>
              </c:numCache>
            </c:numRef>
          </c:val>
        </c:ser>
        <c:axId val="163888128"/>
        <c:axId val="163894784"/>
      </c:barChart>
      <c:catAx>
        <c:axId val="163888128"/>
        <c:scaling>
          <c:orientation val="minMax"/>
        </c:scaling>
        <c:axPos val="b"/>
        <c:tickLblPos val="nextTo"/>
        <c:crossAx val="163894784"/>
        <c:crosses val="autoZero"/>
        <c:auto val="1"/>
        <c:lblAlgn val="ctr"/>
        <c:lblOffset val="100"/>
      </c:catAx>
      <c:valAx>
        <c:axId val="163894784"/>
        <c:scaling>
          <c:orientation val="minMax"/>
        </c:scaling>
        <c:axPos val="l"/>
        <c:majorGridlines/>
        <c:numFmt formatCode="General" sourceLinked="1"/>
        <c:tickLblPos val="nextTo"/>
        <c:crossAx val="163888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Вересень</c:v>
                </c:pt>
                <c:pt idx="1">
                  <c:v>Грудень</c:v>
                </c:pt>
                <c:pt idx="2">
                  <c:v>Травень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axId val="161719424"/>
        <c:axId val="161720960"/>
      </c:barChart>
      <c:catAx>
        <c:axId val="161719424"/>
        <c:scaling>
          <c:orientation val="minMax"/>
        </c:scaling>
        <c:axPos val="b"/>
        <c:tickLblPos val="nextTo"/>
        <c:crossAx val="161720960"/>
        <c:crosses val="autoZero"/>
        <c:auto val="1"/>
        <c:lblAlgn val="ctr"/>
        <c:lblOffset val="100"/>
      </c:catAx>
      <c:valAx>
        <c:axId val="161720960"/>
        <c:scaling>
          <c:orientation val="minMax"/>
        </c:scaling>
        <c:axPos val="l"/>
        <c:majorGridlines/>
        <c:numFmt formatCode="General" sourceLinked="1"/>
        <c:tickLblPos val="nextTo"/>
        <c:crossAx val="161719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8.2396744151532961E-2"/>
          <c:y val="3.9505429763563651E-2"/>
          <c:w val="0.56478223537057726"/>
          <c:h val="0.76390791229710386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</c:v>
                </c:pt>
                <c:pt idx="2">
                  <c:v>трав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</c:v>
                </c:pt>
                <c:pt idx="2">
                  <c:v>трав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</c:v>
                </c:pt>
                <c:pt idx="2">
                  <c:v>трав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</c:v>
                </c:pt>
                <c:pt idx="2">
                  <c:v>трав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axId val="163895552"/>
        <c:axId val="163906688"/>
      </c:barChart>
      <c:catAx>
        <c:axId val="163895552"/>
        <c:scaling>
          <c:orientation val="minMax"/>
        </c:scaling>
        <c:axPos val="b"/>
        <c:tickLblPos val="nextTo"/>
        <c:crossAx val="163906688"/>
        <c:crosses val="autoZero"/>
        <c:auto val="1"/>
        <c:lblAlgn val="ctr"/>
        <c:lblOffset val="100"/>
      </c:catAx>
      <c:valAx>
        <c:axId val="163906688"/>
        <c:scaling>
          <c:orientation val="minMax"/>
        </c:scaling>
        <c:axPos val="l"/>
        <c:majorGridlines/>
        <c:numFmt formatCode="General" sourceLinked="1"/>
        <c:tickLblPos val="nextTo"/>
        <c:crossAx val="163895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2396744151532961E-2"/>
          <c:y val="3.9505429763563651E-2"/>
          <c:w val="0.56478223537057726"/>
          <c:h val="0.76390791229710386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axId val="165592064"/>
        <c:axId val="165996032"/>
      </c:barChart>
      <c:catAx>
        <c:axId val="165592064"/>
        <c:scaling>
          <c:orientation val="minMax"/>
        </c:scaling>
        <c:axPos val="b"/>
        <c:tickLblPos val="nextTo"/>
        <c:crossAx val="165996032"/>
        <c:crosses val="autoZero"/>
        <c:auto val="1"/>
        <c:lblAlgn val="ctr"/>
        <c:lblOffset val="100"/>
      </c:catAx>
      <c:valAx>
        <c:axId val="165996032"/>
        <c:scaling>
          <c:orientation val="minMax"/>
        </c:scaling>
        <c:axPos val="l"/>
        <c:majorGridlines/>
        <c:numFmt formatCode="General" sourceLinked="1"/>
        <c:tickLblPos val="nextTo"/>
        <c:crossAx val="165592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2396744151532961E-2"/>
          <c:y val="3.9505429763563651E-2"/>
          <c:w val="0.56478223537057703"/>
          <c:h val="0.7639079122971035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axId val="163792384"/>
        <c:axId val="163793920"/>
      </c:barChart>
      <c:catAx>
        <c:axId val="163792384"/>
        <c:scaling>
          <c:orientation val="minMax"/>
        </c:scaling>
        <c:axPos val="b"/>
        <c:tickLblPos val="nextTo"/>
        <c:crossAx val="163793920"/>
        <c:crosses val="autoZero"/>
        <c:auto val="1"/>
        <c:lblAlgn val="ctr"/>
        <c:lblOffset val="100"/>
      </c:catAx>
      <c:valAx>
        <c:axId val="163793920"/>
        <c:scaling>
          <c:orientation val="minMax"/>
        </c:scaling>
        <c:axPos val="l"/>
        <c:majorGridlines/>
        <c:numFmt formatCode="General" sourceLinked="1"/>
        <c:tickLblPos val="nextTo"/>
        <c:crossAx val="163792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2396744151532961E-2"/>
          <c:y val="3.9505429763563651E-2"/>
          <c:w val="0.56478223537057726"/>
          <c:h val="0.76390791229710386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64394880"/>
        <c:axId val="164396416"/>
      </c:barChart>
      <c:catAx>
        <c:axId val="164394880"/>
        <c:scaling>
          <c:orientation val="minMax"/>
        </c:scaling>
        <c:axPos val="b"/>
        <c:tickLblPos val="nextTo"/>
        <c:crossAx val="164396416"/>
        <c:crosses val="autoZero"/>
        <c:auto val="1"/>
        <c:lblAlgn val="ctr"/>
        <c:lblOffset val="100"/>
      </c:catAx>
      <c:valAx>
        <c:axId val="164396416"/>
        <c:scaling>
          <c:orientation val="minMax"/>
        </c:scaling>
        <c:axPos val="l"/>
        <c:majorGridlines/>
        <c:numFmt formatCode="General" sourceLinked="1"/>
        <c:tickLblPos val="nextTo"/>
        <c:crossAx val="164394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9.1327762917113156E-2"/>
          <c:y val="3.6291717163975376E-2"/>
          <c:w val="0.5817867140706805"/>
          <c:h val="0.5001142395913852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1</c:v>
                </c:pt>
                <c:pt idx="2">
                  <c:v>1</c:v>
                </c:pt>
              </c:numCache>
            </c:numRef>
          </c:val>
        </c:ser>
        <c:axId val="164442880"/>
        <c:axId val="164444416"/>
      </c:barChart>
      <c:catAx>
        <c:axId val="164442880"/>
        <c:scaling>
          <c:orientation val="minMax"/>
        </c:scaling>
        <c:axPos val="b"/>
        <c:tickLblPos val="nextTo"/>
        <c:crossAx val="164444416"/>
        <c:crosses val="autoZero"/>
        <c:auto val="1"/>
        <c:lblAlgn val="ctr"/>
        <c:lblOffset val="100"/>
      </c:catAx>
      <c:valAx>
        <c:axId val="164444416"/>
        <c:scaling>
          <c:orientation val="minMax"/>
        </c:scaling>
        <c:axPos val="l"/>
        <c:majorGridlines/>
        <c:numFmt formatCode="General" sourceLinked="1"/>
        <c:tickLblPos val="nextTo"/>
        <c:crossAx val="164442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9.1327762917113184E-2"/>
          <c:y val="3.6291717163975404E-2"/>
          <c:w val="0.5817867140706805"/>
          <c:h val="0.50011423959138523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axId val="164525184"/>
        <c:axId val="164526720"/>
      </c:barChart>
      <c:catAx>
        <c:axId val="164525184"/>
        <c:scaling>
          <c:orientation val="minMax"/>
        </c:scaling>
        <c:axPos val="b"/>
        <c:tickLblPos val="nextTo"/>
        <c:crossAx val="164526720"/>
        <c:crosses val="autoZero"/>
        <c:auto val="1"/>
        <c:lblAlgn val="ctr"/>
        <c:lblOffset val="100"/>
      </c:catAx>
      <c:valAx>
        <c:axId val="164526720"/>
        <c:scaling>
          <c:orientation val="minMax"/>
        </c:scaling>
        <c:axPos val="l"/>
        <c:majorGridlines/>
        <c:numFmt formatCode="General" sourceLinked="1"/>
        <c:tickLblPos val="nextTo"/>
        <c:crossAx val="164525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8.5314140419947504E-2"/>
          <c:y val="6.558587598425196E-2"/>
          <c:w val="0.63077444225721879"/>
          <c:h val="0.72613041338582796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Аркуш1!$A$2:$A$4</c:f>
              <c:strCache>
                <c:ptCount val="3"/>
                <c:pt idx="0">
                  <c:v>вер.</c:v>
                </c:pt>
                <c:pt idx="1">
                  <c:v>груд.</c:v>
                </c:pt>
                <c:pt idx="2">
                  <c:v>трав.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</c:numCache>
            </c:numRef>
          </c:val>
        </c:ser>
        <c:axId val="164556800"/>
        <c:axId val="164558336"/>
      </c:barChart>
      <c:catAx>
        <c:axId val="164556800"/>
        <c:scaling>
          <c:orientation val="minMax"/>
        </c:scaling>
        <c:axPos val="b"/>
        <c:tickLblPos val="nextTo"/>
        <c:crossAx val="164558336"/>
        <c:crosses val="autoZero"/>
        <c:auto val="1"/>
        <c:lblAlgn val="ctr"/>
        <c:lblOffset val="100"/>
      </c:catAx>
      <c:valAx>
        <c:axId val="164558336"/>
        <c:scaling>
          <c:orientation val="minMax"/>
        </c:scaling>
        <c:axPos val="l"/>
        <c:majorGridlines/>
        <c:numFmt formatCode="General" sourceLinked="1"/>
        <c:tickLblPos val="nextTo"/>
        <c:crossAx val="164556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4BF0-2134-4CA4-B94C-0C82DACA6D41}" type="datetimeFigureOut">
              <a:rPr lang="uk-UA" smtClean="0"/>
              <a:pPr/>
              <a:t>21.07.2024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FE57-F5C4-4FA0-A23F-DD1FA85B1762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1428728" y="1357298"/>
            <a:ext cx="6989927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Рівень навченості учнів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3-9 класів</a:t>
            </a:r>
          </a:p>
          <a:p>
            <a:pPr algn="ctr"/>
            <a:r>
              <a:rPr lang="uk-UA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Бунівської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гімназії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імені Юрія Липи</a:t>
            </a:r>
          </a:p>
          <a:p>
            <a:pPr algn="ctr"/>
            <a:r>
              <a:rPr lang="uk-UA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вересні, 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грудні</a:t>
            </a:r>
            <a:endParaRPr lang="uk-UA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2023-2024 </a:t>
            </a:r>
            <a:r>
              <a:rPr lang="uk-UA" sz="4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н.р</a:t>
            </a:r>
            <a:r>
              <a:rPr lang="uk-UA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uk-UA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sp>
        <p:nvSpPr>
          <p:cNvPr id="4" name="Прямокутник 3"/>
          <p:cNvSpPr/>
          <p:nvPr/>
        </p:nvSpPr>
        <p:spPr>
          <a:xfrm>
            <a:off x="2357422" y="428604"/>
            <a:ext cx="442499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</a:t>
            </a:r>
            <a:endParaRPr lang="uk-UA" sz="28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3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8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Діаграма 5"/>
          <p:cNvGraphicFramePr/>
          <p:nvPr/>
        </p:nvGraphicFramePr>
        <p:xfrm>
          <a:off x="500034" y="2643182"/>
          <a:ext cx="700092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1214414" y="2786058"/>
          <a:ext cx="628654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357422" y="428604"/>
            <a:ext cx="442499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математики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4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14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2357422" y="428604"/>
            <a:ext cx="557492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 та математики</a:t>
            </a:r>
            <a:endParaRPr lang="uk-UA" sz="28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5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9" name="Діаграма 8"/>
          <p:cNvGraphicFramePr/>
          <p:nvPr/>
        </p:nvGraphicFramePr>
        <p:xfrm>
          <a:off x="357158" y="2643182"/>
          <a:ext cx="4357718" cy="346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іаграма 10"/>
          <p:cNvGraphicFramePr/>
          <p:nvPr/>
        </p:nvGraphicFramePr>
        <p:xfrm>
          <a:off x="4857752" y="2714620"/>
          <a:ext cx="4071966" cy="346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4414" y="621508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Українська мова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62150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Математика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214282" y="2928934"/>
          <a:ext cx="4071966" cy="346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2357422" y="428604"/>
            <a:ext cx="442499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історії та математики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6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</a:t>
            </a:r>
            <a:r>
              <a:rPr lang="en-US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Діаграма 4"/>
          <p:cNvGraphicFramePr/>
          <p:nvPr/>
        </p:nvGraphicFramePr>
        <p:xfrm>
          <a:off x="4714876" y="3000372"/>
          <a:ext cx="4071966" cy="346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500034" y="6072206"/>
            <a:ext cx="80724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Історія</a:t>
            </a:r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Математика</a:t>
            </a:r>
            <a:endParaRPr lang="uk-U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214282" y="2643182"/>
          <a:ext cx="442915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928926" y="285728"/>
            <a:ext cx="4904356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з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 та біології </a:t>
            </a:r>
            <a:endParaRPr lang="uk-UA" sz="28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7 класі</a:t>
            </a:r>
          </a:p>
          <a:p>
            <a:pPr algn="ctr"/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</a:t>
            </a:r>
            <a:r>
              <a:rPr lang="en-US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sz="28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учнів)</a:t>
            </a:r>
            <a:endParaRPr lang="uk-UA" sz="2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Діаграма 5"/>
          <p:cNvGraphicFramePr/>
          <p:nvPr/>
        </p:nvGraphicFramePr>
        <p:xfrm>
          <a:off x="4572000" y="2714620"/>
          <a:ext cx="442915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кутник 6"/>
          <p:cNvSpPr/>
          <p:nvPr/>
        </p:nvSpPr>
        <p:spPr>
          <a:xfrm>
            <a:off x="500034" y="5934670"/>
            <a:ext cx="80724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Українська мова</a:t>
            </a:r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Біологія           </a:t>
            </a:r>
            <a:endParaRPr lang="uk-UA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354"/>
          </a:xfrm>
          <a:prstGeom prst="rect">
            <a:avLst/>
          </a:prstGeom>
          <a:noFill/>
        </p:spPr>
      </p:pic>
      <p:graphicFrame>
        <p:nvGraphicFramePr>
          <p:cNvPr id="4" name="Діаграма 3"/>
          <p:cNvGraphicFramePr/>
          <p:nvPr/>
        </p:nvGraphicFramePr>
        <p:xfrm>
          <a:off x="5214942" y="142852"/>
          <a:ext cx="3929058" cy="277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1785918" y="0"/>
            <a:ext cx="35967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алгебри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географії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фізики</a:t>
            </a:r>
          </a:p>
          <a:p>
            <a:pPr algn="ctr"/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класі</a:t>
            </a:r>
          </a:p>
          <a:p>
            <a:pPr algn="ctr"/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</a:t>
            </a:r>
            <a:r>
              <a:rPr lang="en-US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учнів)</a:t>
            </a:r>
            <a:endParaRPr lang="uk-UA" sz="24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Діаграма 5"/>
          <p:cNvGraphicFramePr/>
          <p:nvPr/>
        </p:nvGraphicFramePr>
        <p:xfrm>
          <a:off x="214282" y="3214686"/>
          <a:ext cx="4143404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57686" y="20002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А</a:t>
            </a:r>
            <a:r>
              <a:rPr lang="uk-UA" b="1" dirty="0" smtClean="0"/>
              <a:t>лгебра</a:t>
            </a:r>
            <a:endParaRPr lang="uk-U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614364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Географія</a:t>
            </a:r>
            <a:endParaRPr lang="uk-U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57884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Фізика</a:t>
            </a:r>
            <a:endParaRPr lang="uk-UA" b="1" dirty="0"/>
          </a:p>
        </p:txBody>
      </p:sp>
      <p:graphicFrame>
        <p:nvGraphicFramePr>
          <p:cNvPr id="11" name="Діаграма 10"/>
          <p:cNvGraphicFramePr/>
          <p:nvPr/>
        </p:nvGraphicFramePr>
        <p:xfrm>
          <a:off x="4714876" y="3286124"/>
          <a:ext cx="4143404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и презентацій патріотичні Презентация на телефо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646"/>
            <a:ext cx="9144000" cy="6848354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1714480" y="0"/>
            <a:ext cx="369633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Результати  моніторингу </a:t>
            </a:r>
            <a:endParaRPr lang="uk-UA" sz="24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 мови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b="1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історії 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хім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ії</a:t>
            </a:r>
            <a:endParaRPr lang="uk-UA" sz="2400" b="1" cap="none" spc="0" dirty="0" smtClean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класі</a:t>
            </a:r>
          </a:p>
          <a:p>
            <a:pPr algn="ctr"/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(усього 1</a:t>
            </a:r>
            <a:r>
              <a:rPr lang="en-US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учнів)</a:t>
            </a:r>
            <a:endParaRPr lang="uk-UA" sz="24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Діаграма 7"/>
          <p:cNvGraphicFramePr/>
          <p:nvPr/>
        </p:nvGraphicFramePr>
        <p:xfrm>
          <a:off x="4857752" y="285728"/>
          <a:ext cx="4286248" cy="277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0430" y="20716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Українська мова</a:t>
            </a:r>
            <a:endParaRPr lang="uk-U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62865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Хімія</a:t>
            </a:r>
            <a:endParaRPr lang="uk-UA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62865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Історія</a:t>
            </a:r>
            <a:endParaRPr lang="uk-UA" b="1" dirty="0"/>
          </a:p>
        </p:txBody>
      </p:sp>
      <p:graphicFrame>
        <p:nvGraphicFramePr>
          <p:cNvPr id="12" name="Діаграма 11"/>
          <p:cNvGraphicFramePr/>
          <p:nvPr/>
        </p:nvGraphicFramePr>
        <p:xfrm>
          <a:off x="214282" y="3214686"/>
          <a:ext cx="4357718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іаграма 12"/>
          <p:cNvGraphicFramePr/>
          <p:nvPr/>
        </p:nvGraphicFramePr>
        <p:xfrm>
          <a:off x="4500562" y="3286124"/>
          <a:ext cx="464343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155</Words>
  <Application>Microsoft Office PowerPoint</Application>
  <PresentationFormat>Екран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BunivZZSO</dc:creator>
  <cp:lastModifiedBy>BunivZZSO</cp:lastModifiedBy>
  <cp:revision>52</cp:revision>
  <dcterms:created xsi:type="dcterms:W3CDTF">2022-10-04T17:27:02Z</dcterms:created>
  <dcterms:modified xsi:type="dcterms:W3CDTF">2024-07-21T10:52:45Z</dcterms:modified>
</cp:coreProperties>
</file>