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sldIdLst>
    <p:sldId id="256" r:id="rId2"/>
    <p:sldId id="257" r:id="rId3"/>
    <p:sldId id="258" r:id="rId4"/>
    <p:sldId id="259" r:id="rId5"/>
    <p:sldId id="263" r:id="rId6"/>
    <p:sldId id="279" r:id="rId7"/>
    <p:sldId id="280" r:id="rId8"/>
    <p:sldId id="278" r:id="rId9"/>
    <p:sldId id="277" r:id="rId10"/>
    <p:sldId id="276" r:id="rId11"/>
    <p:sldId id="275" r:id="rId12"/>
    <p:sldId id="274" r:id="rId13"/>
    <p:sldId id="269" r:id="rId14"/>
    <p:sldId id="265" r:id="rId15"/>
    <p:sldId id="267" r:id="rId16"/>
    <p:sldId id="268" r:id="rId17"/>
    <p:sldId id="262" r:id="rId18"/>
    <p:sldId id="266" r:id="rId19"/>
    <p:sldId id="260" r:id="rId20"/>
    <p:sldId id="261" r:id="rId21"/>
    <p:sldId id="264" r:id="rId22"/>
    <p:sldId id="273" r:id="rId23"/>
    <p:sldId id="272" r:id="rId24"/>
    <p:sldId id="271" r:id="rId25"/>
    <p:sldId id="27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0822-2799-46AB-B6B8-2A81E79D5024}" type="datetimeFigureOut">
              <a:rPr lang="ru-RU" smtClean="0"/>
              <a:t>22.07.2024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DC89-A1DC-4AEC-8A01-0B7A13693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060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0822-2799-46AB-B6B8-2A81E79D5024}" type="datetimeFigureOut">
              <a:rPr lang="ru-RU" smtClean="0"/>
              <a:t>22.07.2024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DC89-A1DC-4AEC-8A01-0B7A13693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532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0822-2799-46AB-B6B8-2A81E79D5024}" type="datetimeFigureOut">
              <a:rPr lang="ru-RU" smtClean="0"/>
              <a:t>22.07.2024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DC89-A1DC-4AEC-8A01-0B7A13693A0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9096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0822-2799-46AB-B6B8-2A81E79D5024}" type="datetimeFigureOut">
              <a:rPr lang="ru-RU" smtClean="0"/>
              <a:t>22.07.2024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DC89-A1DC-4AEC-8A01-0B7A13693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309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0822-2799-46AB-B6B8-2A81E79D5024}" type="datetimeFigureOut">
              <a:rPr lang="ru-RU" smtClean="0"/>
              <a:t>22.07.2024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DC89-A1DC-4AEC-8A01-0B7A13693A0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8227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0822-2799-46AB-B6B8-2A81E79D5024}" type="datetimeFigureOut">
              <a:rPr lang="ru-RU" smtClean="0"/>
              <a:t>22.07.2024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DC89-A1DC-4AEC-8A01-0B7A13693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362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0822-2799-46AB-B6B8-2A81E79D5024}" type="datetimeFigureOut">
              <a:rPr lang="ru-RU" smtClean="0"/>
              <a:t>22.07.2024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DC89-A1DC-4AEC-8A01-0B7A13693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119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0822-2799-46AB-B6B8-2A81E79D5024}" type="datetimeFigureOut">
              <a:rPr lang="ru-RU" smtClean="0"/>
              <a:t>22.07.2024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DC89-A1DC-4AEC-8A01-0B7A13693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735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0822-2799-46AB-B6B8-2A81E79D5024}" type="datetimeFigureOut">
              <a:rPr lang="ru-RU" smtClean="0"/>
              <a:t>22.07.2024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DC89-A1DC-4AEC-8A01-0B7A13693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982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0822-2799-46AB-B6B8-2A81E79D5024}" type="datetimeFigureOut">
              <a:rPr lang="ru-RU" smtClean="0"/>
              <a:t>22.07.2024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DC89-A1DC-4AEC-8A01-0B7A13693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480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0822-2799-46AB-B6B8-2A81E79D5024}" type="datetimeFigureOut">
              <a:rPr lang="ru-RU" smtClean="0"/>
              <a:t>22.07.2024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DC89-A1DC-4AEC-8A01-0B7A13693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787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0822-2799-46AB-B6B8-2A81E79D5024}" type="datetimeFigureOut">
              <a:rPr lang="ru-RU" smtClean="0"/>
              <a:t>22.07.2024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DC89-A1DC-4AEC-8A01-0B7A13693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278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0822-2799-46AB-B6B8-2A81E79D5024}" type="datetimeFigureOut">
              <a:rPr lang="ru-RU" smtClean="0"/>
              <a:t>22.07.2024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DC89-A1DC-4AEC-8A01-0B7A13693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014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0822-2799-46AB-B6B8-2A81E79D5024}" type="datetimeFigureOut">
              <a:rPr lang="ru-RU" smtClean="0"/>
              <a:t>22.07.2024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DC89-A1DC-4AEC-8A01-0B7A13693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93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0822-2799-46AB-B6B8-2A81E79D5024}" type="datetimeFigureOut">
              <a:rPr lang="ru-RU" smtClean="0"/>
              <a:t>22.07.2024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DC89-A1DC-4AEC-8A01-0B7A13693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313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DC89-A1DC-4AEC-8A01-0B7A13693A08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0822-2799-46AB-B6B8-2A81E79D5024}" type="datetimeFigureOut">
              <a:rPr lang="ru-RU" smtClean="0"/>
              <a:t>22.07.2024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081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20822-2799-46AB-B6B8-2A81E79D5024}" type="datetimeFigureOut">
              <a:rPr lang="ru-RU" smtClean="0"/>
              <a:t>22.07.2024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881DC89-A1DC-4AEC-8A01-0B7A13693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35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-245660"/>
            <a:ext cx="7766936" cy="6619164"/>
          </a:xfrm>
        </p:spPr>
        <p:txBody>
          <a:bodyPr/>
          <a:lstStyle/>
          <a:p>
            <a:pPr algn="l"/>
            <a:r>
              <a:rPr lang="ru-RU" b="1" i="1" dirty="0" smtClean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/>
            </a:r>
            <a:br>
              <a:rPr lang="ru-RU" b="1" i="1" dirty="0" smtClean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/>
            </a:r>
            <a:br>
              <a:rPr lang="ru-RU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b="1" i="1" dirty="0" smtClean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/>
            </a:r>
            <a:br>
              <a:rPr lang="ru-RU" b="1" i="1" dirty="0" smtClean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/>
            </a:r>
            <a:br>
              <a:rPr lang="ru-RU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b="1" i="1" dirty="0" smtClean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/>
            </a:r>
            <a:br>
              <a:rPr lang="ru-RU" b="1" i="1" dirty="0" smtClean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/>
            </a:r>
            <a:br>
              <a:rPr lang="ru-RU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b="1" i="1" dirty="0" smtClean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/>
            </a:r>
            <a:br>
              <a:rPr lang="ru-RU" b="1" i="1" dirty="0" smtClean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/>
            </a:r>
            <a:br>
              <a:rPr lang="ru-RU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b="1" i="1" dirty="0" smtClean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/>
            </a:r>
            <a:br>
              <a:rPr lang="ru-RU" b="1" i="1" dirty="0" smtClean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/>
            </a:r>
            <a:br>
              <a:rPr lang="ru-RU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b="1" i="1" dirty="0" smtClean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/>
            </a:r>
            <a:br>
              <a:rPr lang="ru-RU" b="1" i="1" dirty="0" smtClean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/>
            </a:r>
            <a:br>
              <a:rPr lang="ru-RU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b="1" i="1" dirty="0" smtClean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/>
            </a:r>
            <a:br>
              <a:rPr lang="ru-RU" b="1" i="1" dirty="0" smtClean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/>
            </a:r>
            <a:br>
              <a:rPr lang="ru-RU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b="1" i="1" dirty="0" err="1" smtClean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Звіт</a:t>
            </a:r>
            <a:r>
              <a:rPr lang="ru-RU" b="1" i="1" dirty="0" smtClean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 </a:t>
            </a:r>
            <a:r>
              <a:rPr lang="ru-RU" b="1" i="1" dirty="0" err="1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керівника</a:t>
            </a:r>
            <a:r>
              <a:rPr lang="ru-RU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/>
            </a:r>
            <a:br>
              <a:rPr lang="ru-RU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 про роботу </a:t>
            </a:r>
            <a:br>
              <a:rPr lang="ru-RU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b="1" i="1" dirty="0" err="1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Бунівської</a:t>
            </a:r>
            <a:r>
              <a:rPr lang="ru-RU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 </a:t>
            </a:r>
            <a:r>
              <a:rPr lang="ru-RU" b="1" i="1" dirty="0" err="1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гімназії</a:t>
            </a:r>
            <a:r>
              <a:rPr lang="ru-RU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 </a:t>
            </a:r>
            <a:br>
              <a:rPr lang="ru-RU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b="1" i="1" dirty="0" err="1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імені</a:t>
            </a:r>
            <a:r>
              <a:rPr lang="ru-RU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 </a:t>
            </a:r>
            <a:r>
              <a:rPr lang="ru-RU" b="1" i="1" dirty="0" err="1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Юрія</a:t>
            </a:r>
            <a:r>
              <a:rPr lang="ru-RU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 </a:t>
            </a:r>
            <a:r>
              <a:rPr lang="ru-RU" b="1" i="1" dirty="0" err="1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Липи</a:t>
            </a:r>
            <a:r>
              <a:rPr lang="ru-RU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 </a:t>
            </a:r>
            <a:br>
              <a:rPr lang="ru-RU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за 2023-2024 н. р.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0589" y="5524791"/>
            <a:ext cx="7766936" cy="1096899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568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28" y="1405719"/>
            <a:ext cx="6118623" cy="42035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072" y="403225"/>
            <a:ext cx="2305050" cy="1733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756" y="2343150"/>
            <a:ext cx="352425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9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65" y="4174947"/>
            <a:ext cx="9360407" cy="23789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988933" cy="39305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871" y="3530944"/>
            <a:ext cx="2028825" cy="2933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4839" y="150466"/>
            <a:ext cx="2712995" cy="338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0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482" y="586293"/>
            <a:ext cx="4981313" cy="23204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780" y="17340"/>
            <a:ext cx="3710073" cy="26528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2" y="2930088"/>
            <a:ext cx="4425218" cy="29344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599" y="2849108"/>
            <a:ext cx="3570287" cy="309645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0607" y="62638"/>
            <a:ext cx="58657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Наше </a:t>
            </a:r>
            <a:r>
              <a:rPr lang="ru-RU" sz="3200" b="1" dirty="0" err="1" smtClean="0"/>
              <a:t>життя</a:t>
            </a:r>
            <a:r>
              <a:rPr lang="ru-RU" sz="3200" b="1" dirty="0" smtClean="0"/>
              <a:t> “до” і “</a:t>
            </a:r>
            <a:r>
              <a:rPr lang="ru-RU" sz="3200" b="1" dirty="0" err="1" smtClean="0"/>
              <a:t>після</a:t>
            </a:r>
            <a:r>
              <a:rPr lang="ru-RU" sz="3200" b="1" dirty="0" smtClean="0"/>
              <a:t>”…</a:t>
            </a:r>
            <a:endParaRPr lang="ru-RU" sz="32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576" y="4779752"/>
            <a:ext cx="4326340" cy="19586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1370" y="2758828"/>
            <a:ext cx="2297089" cy="184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0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483" y="797137"/>
            <a:ext cx="3305108" cy="21045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249" y="621542"/>
            <a:ext cx="8596668" cy="1320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35365" y="3330054"/>
            <a:ext cx="2933093" cy="34231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1719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І НА ОНОВЛЕНІЙ ЗЕМЛІ ВРАГА НЕ БУДЕ, СУПОСТАТА, А БУДЕ СИН, І БУДЕ МАТИ, І БУДУТЬ ЛЮДЕ НА ЗЕМЛІ.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8424" y="2934269"/>
            <a:ext cx="3086100" cy="38189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824" y="25399"/>
            <a:ext cx="2895600" cy="34547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5917" y="25399"/>
            <a:ext cx="3171825" cy="36480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120" y="2934269"/>
            <a:ext cx="4675932" cy="16515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480" y="4843746"/>
            <a:ext cx="5337981" cy="167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2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960260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i="1" dirty="0" err="1"/>
              <a:t>П</a:t>
            </a:r>
            <a:r>
              <a:rPr lang="ru-RU" sz="2800" b="1" i="1" dirty="0" err="1" smtClean="0"/>
              <a:t>роєкт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патріотичного</a:t>
            </a:r>
            <a:r>
              <a:rPr lang="ru-RU" sz="2800" b="1" i="1" dirty="0" smtClean="0"/>
              <a:t> </a:t>
            </a:r>
          </a:p>
          <a:p>
            <a:r>
              <a:rPr lang="ru-RU" sz="2800" b="1" i="1" dirty="0" err="1" smtClean="0"/>
              <a:t>виховання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молоді</a:t>
            </a:r>
            <a:r>
              <a:rPr lang="ru-RU" sz="2800" b="1" i="1" dirty="0" smtClean="0"/>
              <a:t> </a:t>
            </a:r>
          </a:p>
          <a:p>
            <a:r>
              <a:rPr lang="ru-RU" sz="2800" b="1" i="1" dirty="0" smtClean="0"/>
              <a:t>"</a:t>
            </a:r>
            <a:r>
              <a:rPr lang="ru-RU" sz="2800" b="1" i="1" dirty="0" err="1" smtClean="0"/>
              <a:t>Від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колиски</a:t>
            </a:r>
            <a:r>
              <a:rPr lang="ru-RU" sz="2800" b="1" i="1" dirty="0" smtClean="0"/>
              <a:t> до </a:t>
            </a:r>
            <a:r>
              <a:rPr lang="ru-RU" sz="2800" b="1" i="1" dirty="0" err="1" smtClean="0"/>
              <a:t>звитяги</a:t>
            </a:r>
            <a:r>
              <a:rPr lang="ru-RU" sz="2800" b="1" i="1" dirty="0" smtClean="0"/>
              <a:t>"</a:t>
            </a:r>
            <a:endParaRPr lang="ru-RU" sz="28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648" y="22863"/>
            <a:ext cx="7438030" cy="3895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950" y="3044324"/>
            <a:ext cx="6905625" cy="35748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517" y="4148777"/>
            <a:ext cx="3242075" cy="260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9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181" y="0"/>
            <a:ext cx="5010304" cy="2549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36" y="1145047"/>
            <a:ext cx="3800744" cy="26230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229" y="135066"/>
            <a:ext cx="2720959" cy="1320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73435" y="3181149"/>
            <a:ext cx="2543175" cy="2895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1662" y="1515703"/>
            <a:ext cx="1400175" cy="22955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010" y="3880312"/>
            <a:ext cx="6915150" cy="2857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6514" y="411306"/>
            <a:ext cx="3095625" cy="2667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6610" y="3880312"/>
            <a:ext cx="295275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7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19550" cy="47815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90391" y="1930400"/>
            <a:ext cx="3765444" cy="19874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636" y="3792686"/>
            <a:ext cx="5126279" cy="30717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1972" y="179399"/>
            <a:ext cx="4842030" cy="15691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8926" y="0"/>
            <a:ext cx="2714625" cy="5133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25046" y="4768187"/>
            <a:ext cx="2007946" cy="20483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4877" y="5290112"/>
            <a:ext cx="2562723" cy="151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526" y="198420"/>
            <a:ext cx="6370827" cy="35410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84" y="3273639"/>
            <a:ext cx="5360099" cy="35843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85" y="441691"/>
            <a:ext cx="4842163" cy="26017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146" y="3969676"/>
            <a:ext cx="4456562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689473" y="1277975"/>
            <a:ext cx="2124075" cy="31718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0559" y="2172025"/>
            <a:ext cx="3007562" cy="1320800"/>
          </a:xfrm>
        </p:spPr>
        <p:txBody>
          <a:bodyPr/>
          <a:lstStyle/>
          <a:p>
            <a:r>
              <a:rPr lang="ru-RU" dirty="0" err="1" smtClean="0"/>
              <a:t>Волонтеримо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для ЗСУ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1461" y="3356336"/>
            <a:ext cx="2274776" cy="32822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0723" y="3476304"/>
            <a:ext cx="3705225" cy="3276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757" y="52392"/>
            <a:ext cx="3797994" cy="22561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9212" y="52392"/>
            <a:ext cx="2728248" cy="34239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1566" y="1528700"/>
            <a:ext cx="1988383" cy="23310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4837" y="3356336"/>
            <a:ext cx="5251323" cy="33965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712" y="93649"/>
            <a:ext cx="2877752" cy="207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7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0415" y="684796"/>
            <a:ext cx="8139119" cy="1175516"/>
          </a:xfrm>
        </p:spPr>
        <p:txBody>
          <a:bodyPr>
            <a:normAutofit fontScale="90000"/>
          </a:bodyPr>
          <a:lstStyle/>
          <a:p>
            <a:pPr lvl="0" defTabSz="914400">
              <a:spcBef>
                <a:spcPts val="0"/>
              </a:spcBef>
            </a:pPr>
            <a:r>
              <a:rPr lang="ru-RU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навчають</a:t>
            </a:r>
            <a:r>
              <a:rPr lang="ru-RU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183" y="0"/>
            <a:ext cx="11750723" cy="10668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5617" y="1490826"/>
            <a:ext cx="6710149" cy="2298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ts val="700"/>
              </a:spcBef>
              <a:buClr>
                <a:srgbClr val="2A1A00"/>
              </a:buClr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педагогічне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звання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«Старший учитель»</a:t>
            </a:r>
          </a:p>
          <a:p>
            <a:pPr marL="228600" lvl="0" indent="-228600">
              <a:spcBef>
                <a:spcPts val="700"/>
              </a:spcBef>
              <a:buClr>
                <a:srgbClr val="2A1A00"/>
              </a:buClr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–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вища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кваліфікаційна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spcBef>
                <a:spcPts val="700"/>
              </a:spcBef>
              <a:buClr>
                <a:srgbClr val="2A1A00"/>
              </a:buClr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 І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кваліфікаційна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spcBef>
                <a:spcPts val="700"/>
              </a:spcBef>
              <a:buClr>
                <a:srgbClr val="2A1A00"/>
              </a:buClr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ІІ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кваліфікаційна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spcBef>
                <a:spcPts val="700"/>
              </a:spcBef>
              <a:buClr>
                <a:srgbClr val="2A1A00"/>
              </a:buClr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11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тарифний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розряд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597" y="4469590"/>
            <a:ext cx="396012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</a:t>
            </a:r>
            <a:r>
              <a:rPr lang="ru-RU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обласного</a:t>
            </a:r>
            <a:r>
              <a:rPr lang="ru-RU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конкурсу «Учитель року - </a:t>
            </a:r>
            <a:r>
              <a:rPr lang="ru-RU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2024» у </a:t>
            </a:r>
            <a:r>
              <a:rPr lang="ru-RU" sz="28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номінації</a:t>
            </a:r>
            <a:r>
              <a:rPr lang="ru-RU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8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бразотворче</a:t>
            </a:r>
            <a:r>
              <a:rPr lang="ru-RU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</a:t>
            </a:r>
            <a:r>
              <a:rPr lang="ru-RU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014191" y="690581"/>
            <a:ext cx="378497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Журі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міських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</a:p>
          <a:p>
            <a:pPr lvl="0"/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районних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олімпіад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Конкурсів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Квітковий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вернісаж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lvl="0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Сурми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звитяги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5816" y="2687609"/>
            <a:ext cx="1014298" cy="26158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3578" y="3361376"/>
            <a:ext cx="1097515" cy="23322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2033" y="3394906"/>
            <a:ext cx="1097515" cy="25263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4279" y="4873060"/>
            <a:ext cx="1162237" cy="18738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5036" y="1877304"/>
            <a:ext cx="2465964" cy="2978764"/>
          </a:xfrm>
          <a:prstGeom prst="rect">
            <a:avLst/>
          </a:prstGeom>
        </p:spPr>
      </p:pic>
      <p:sp>
        <p:nvSpPr>
          <p:cNvPr id="18" name="Объект 17"/>
          <p:cNvSpPr>
            <a:spLocks noGrp="1"/>
          </p:cNvSpPr>
          <p:nvPr>
            <p:ph idx="1"/>
          </p:nvPr>
        </p:nvSpPr>
        <p:spPr>
          <a:xfrm>
            <a:off x="677334" y="4247990"/>
            <a:ext cx="2461651" cy="17933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9387" y="4475375"/>
            <a:ext cx="2417903" cy="224098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5364" y="1751066"/>
            <a:ext cx="898827" cy="14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2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64107"/>
          </a:xfrm>
        </p:spPr>
        <p:txBody>
          <a:bodyPr>
            <a:noAutofit/>
          </a:bodyPr>
          <a:lstStyle/>
          <a:p>
            <a:pPr algn="ctr"/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школу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51129"/>
            <a:ext cx="8596668" cy="4690234"/>
          </a:xfrm>
        </p:spPr>
        <p:txBody>
          <a:bodyPr>
            <a:normAutofit lnSpcReduction="10000"/>
          </a:bodyPr>
          <a:lstStyle/>
          <a:p>
            <a:pPr lvl="0">
              <a:spcBef>
                <a:spcPts val="0"/>
              </a:spcBef>
              <a:buClr>
                <a:srgbClr val="90C226"/>
              </a:buClr>
              <a:buSzPts val="2240"/>
              <a:buFont typeface="Wingdings 3" charset="2"/>
              <a:buChar char="►"/>
            </a:pPr>
            <a:r>
              <a:rPr lang="uk-UA" sz="2600" b="1" i="1" dirty="0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У </a:t>
            </a:r>
            <a:r>
              <a:rPr lang="uk-UA" sz="2600" b="1" i="1" dirty="0" smtClean="0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2023-2024 </a:t>
            </a:r>
            <a:r>
              <a:rPr lang="uk-UA" sz="2600" b="1" i="1" dirty="0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рр. у школі навчались 104 учні</a:t>
            </a:r>
          </a:p>
          <a:p>
            <a:pPr lvl="0">
              <a:spcBef>
                <a:spcPts val="0"/>
              </a:spcBef>
              <a:buClr>
                <a:srgbClr val="90C226"/>
              </a:buClr>
              <a:buSzPts val="2240"/>
              <a:buFont typeface="Wingdings 3" charset="2"/>
              <a:buChar char="►"/>
            </a:pPr>
            <a:r>
              <a:rPr lang="uk-UA" sz="2600" b="1" i="1" dirty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1-4 класи – </a:t>
            </a:r>
            <a:r>
              <a:rPr lang="uk-UA" sz="2600" b="1" i="1" dirty="0" smtClean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45 </a:t>
            </a:r>
            <a:r>
              <a:rPr lang="uk-UA" sz="2600" b="1" i="1" dirty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учнів (</a:t>
            </a:r>
            <a:r>
              <a:rPr lang="uk-UA" sz="2600" b="1" i="1" dirty="0" smtClean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2-інклюзивних класи, </a:t>
            </a:r>
            <a:endParaRPr lang="uk-UA" sz="2600" b="1" i="1" dirty="0">
              <a:solidFill>
                <a:prstClr val="black"/>
              </a:solidFill>
              <a:latin typeface="Georgia" panose="02040502050405020303" pitchFamily="18" charset="0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buClr>
                <a:srgbClr val="90C226"/>
              </a:buClr>
              <a:buSzPts val="2240"/>
              <a:buNone/>
            </a:pPr>
            <a:r>
              <a:rPr lang="uk-UA" sz="2600" b="1" i="1" dirty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     </a:t>
            </a:r>
            <a:r>
              <a:rPr lang="uk-UA" sz="2600" b="1" i="1" dirty="0" smtClean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2-сімейне</a:t>
            </a:r>
            <a:r>
              <a:rPr lang="uk-UA" sz="2600" b="1" i="1" dirty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)</a:t>
            </a:r>
          </a:p>
          <a:p>
            <a:pPr lvl="0">
              <a:spcBef>
                <a:spcPts val="0"/>
              </a:spcBef>
              <a:buClr>
                <a:srgbClr val="90C226"/>
              </a:buClr>
              <a:buSzPts val="2240"/>
              <a:buFont typeface="Wingdings 3" charset="2"/>
              <a:buChar char="►"/>
            </a:pPr>
            <a:r>
              <a:rPr lang="uk-UA" sz="2600" b="1" i="1" dirty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5-9 класи – </a:t>
            </a:r>
            <a:r>
              <a:rPr lang="uk-UA" sz="2600" b="1" i="1" dirty="0" smtClean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59 </a:t>
            </a:r>
            <a:r>
              <a:rPr lang="uk-UA" sz="2600" b="1" i="1" dirty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учнів </a:t>
            </a:r>
            <a:r>
              <a:rPr lang="uk-UA" sz="2600" b="1" i="1" dirty="0" smtClean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(1- індивідуальне навчання, 2 – сімейне, 14 </a:t>
            </a:r>
            <a:r>
              <a:rPr lang="uk-UA" sz="2600" b="1" i="1" dirty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учнів 9 класу)</a:t>
            </a:r>
            <a:endParaRPr lang="uk-UA" sz="1700" b="1" i="1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lvl="0">
              <a:spcBef>
                <a:spcPts val="600"/>
              </a:spcBef>
              <a:buClr>
                <a:srgbClr val="90C226"/>
              </a:buClr>
              <a:buSzPts val="2240"/>
              <a:buFont typeface="Wingdings 3" charset="2"/>
              <a:buChar char="►"/>
            </a:pPr>
            <a:r>
              <a:rPr lang="uk-UA" sz="2600" b="1" i="1" dirty="0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Їх навчали 19 вчителів (з них 5 сумісники)</a:t>
            </a:r>
            <a:endParaRPr lang="uk-UA" sz="1700" b="1" i="1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lvl="0">
              <a:spcBef>
                <a:spcPts val="600"/>
              </a:spcBef>
              <a:buClr>
                <a:srgbClr val="90C226"/>
              </a:buClr>
              <a:buSzPts val="2240"/>
              <a:buFont typeface="Wingdings 3" charset="2"/>
              <a:buChar char="►"/>
            </a:pPr>
            <a:r>
              <a:rPr lang="uk-UA" sz="2600" b="1" i="1" dirty="0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Забезпечували належні санітарно-технічні умови 6 працівників технічного </a:t>
            </a:r>
            <a:r>
              <a:rPr lang="uk-UA" sz="2600" b="1" i="1" dirty="0" smtClean="0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персоналу, температурний </a:t>
            </a:r>
            <a:r>
              <a:rPr lang="uk-UA" sz="2600" b="1" i="1" dirty="0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режим </a:t>
            </a:r>
            <a:r>
              <a:rPr lang="uk-UA" sz="2600" b="1" i="1" dirty="0" smtClean="0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4 працівники</a:t>
            </a:r>
            <a:endParaRPr lang="uk-UA" sz="2600" b="1" i="1" dirty="0">
              <a:solidFill>
                <a:prstClr val="black"/>
              </a:solidFill>
              <a:latin typeface="Georgia" panose="02040502050405020303" pitchFamily="18" charset="0"/>
              <a:ea typeface="Arial"/>
              <a:cs typeface="Arial"/>
              <a:sym typeface="Arial"/>
            </a:endParaRPr>
          </a:p>
          <a:p>
            <a:pPr lvl="0">
              <a:spcBef>
                <a:spcPts val="600"/>
              </a:spcBef>
              <a:buClr>
                <a:srgbClr val="90C226"/>
              </a:buClr>
              <a:buSzPts val="2240"/>
              <a:buFont typeface="Wingdings 3" charset="2"/>
              <a:buChar char="►"/>
            </a:pPr>
            <a:r>
              <a:rPr lang="uk-UA" sz="2600" b="1" i="1" dirty="0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Харчування учнів здійснював підприємець </a:t>
            </a:r>
            <a:r>
              <a:rPr lang="uk-UA" sz="2600" b="1" i="1" dirty="0" err="1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Горнецький</a:t>
            </a:r>
            <a:r>
              <a:rPr lang="uk-UA" sz="2600" b="1" i="1" dirty="0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 І. </a:t>
            </a:r>
            <a:endParaRPr lang="uk-UA" sz="1700" b="1" i="1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284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86625" cy="44005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677334" y="2160589"/>
            <a:ext cx="6678809" cy="221387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345" y="149182"/>
            <a:ext cx="5217638" cy="272854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447542" y="3025658"/>
            <a:ext cx="46220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07 </a:t>
            </a:r>
            <a:r>
              <a:rPr lang="ru-RU" dirty="0" err="1" smtClean="0"/>
              <a:t>грудня</a:t>
            </a:r>
            <a:r>
              <a:rPr lang="ru-RU" dirty="0" smtClean="0"/>
              <a:t> 2023 року </a:t>
            </a:r>
            <a:r>
              <a:rPr lang="ru-RU" dirty="0" err="1" smtClean="0"/>
              <a:t>відбувся</a:t>
            </a:r>
            <a:r>
              <a:rPr lang="ru-RU" dirty="0" smtClean="0"/>
              <a:t> </a:t>
            </a:r>
            <a:r>
              <a:rPr lang="ru-RU" dirty="0" err="1" smtClean="0"/>
              <a:t>виїзний</a:t>
            </a:r>
            <a:r>
              <a:rPr lang="ru-RU" dirty="0" smtClean="0"/>
              <a:t> </a:t>
            </a:r>
            <a:r>
              <a:rPr lang="ru-RU" dirty="0" err="1" smtClean="0"/>
              <a:t>семінар</a:t>
            </a:r>
            <a:r>
              <a:rPr lang="ru-RU" dirty="0" smtClean="0"/>
              <a:t> </a:t>
            </a:r>
            <a:r>
              <a:rPr lang="ru-RU" dirty="0" err="1" smtClean="0"/>
              <a:t>директорів</a:t>
            </a:r>
            <a:r>
              <a:rPr lang="ru-RU" dirty="0" smtClean="0"/>
              <a:t> «</a:t>
            </a:r>
            <a:r>
              <a:rPr lang="ru-RU" dirty="0" err="1" smtClean="0"/>
              <a:t>Безпечне</a:t>
            </a:r>
            <a:r>
              <a:rPr lang="ru-RU" dirty="0" smtClean="0"/>
              <a:t> </a:t>
            </a:r>
            <a:r>
              <a:rPr lang="ru-RU" dirty="0" err="1" smtClean="0"/>
              <a:t>освітнє</a:t>
            </a:r>
            <a:r>
              <a:rPr lang="ru-RU" dirty="0" smtClean="0"/>
              <a:t> </a:t>
            </a:r>
            <a:r>
              <a:rPr lang="ru-RU" dirty="0" err="1" smtClean="0"/>
              <a:t>середовище</a:t>
            </a:r>
            <a:r>
              <a:rPr lang="ru-RU" dirty="0" smtClean="0"/>
              <a:t>: </a:t>
            </a:r>
            <a:r>
              <a:rPr lang="ru-RU" dirty="0" err="1" smtClean="0"/>
              <a:t>виклики</a:t>
            </a:r>
            <a:r>
              <a:rPr lang="ru-RU" dirty="0" smtClean="0"/>
              <a:t> </a:t>
            </a:r>
            <a:r>
              <a:rPr lang="ru-RU" dirty="0" err="1" smtClean="0"/>
              <a:t>сьогодення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625" y="4063681"/>
            <a:ext cx="4874358" cy="26315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1" y="3998794"/>
            <a:ext cx="7031222" cy="283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1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007" y="3228975"/>
            <a:ext cx="8467725" cy="36290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732" y="4207894"/>
            <a:ext cx="3490038" cy="25792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07" y="442912"/>
            <a:ext cx="4371975" cy="27860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82" y="141288"/>
            <a:ext cx="2343150" cy="2438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0329" y="389732"/>
            <a:ext cx="2276475" cy="2514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1200" y="65088"/>
            <a:ext cx="2672478" cy="302384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789158" y="3376897"/>
            <a:ext cx="34028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Яворівської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міської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ради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94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912" y="1488701"/>
            <a:ext cx="5600849" cy="1320800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chemeClr val="accent2"/>
                </a:solidFill>
              </a:rPr>
              <a:t>Результати</a:t>
            </a:r>
            <a:r>
              <a:rPr lang="ru-RU" b="1" i="1" dirty="0" smtClean="0">
                <a:solidFill>
                  <a:schemeClr val="accent2"/>
                </a:solidFill>
              </a:rPr>
              <a:t> </a:t>
            </a:r>
            <a:r>
              <a:rPr lang="ru-RU" b="1" i="1" dirty="0" err="1" smtClean="0">
                <a:solidFill>
                  <a:schemeClr val="accent2"/>
                </a:solidFill>
              </a:rPr>
              <a:t>анкетування</a:t>
            </a:r>
            <a:r>
              <a:rPr lang="ru-RU" b="1" i="1" dirty="0" smtClean="0">
                <a:solidFill>
                  <a:schemeClr val="accent2"/>
                </a:solidFill>
              </a:rPr>
              <a:t> </a:t>
            </a:r>
            <a:br>
              <a:rPr lang="ru-RU" b="1" i="1" dirty="0" smtClean="0">
                <a:solidFill>
                  <a:schemeClr val="accent2"/>
                </a:solidFill>
              </a:rPr>
            </a:br>
            <a:r>
              <a:rPr lang="ru-RU" b="1" i="1" dirty="0" err="1" smtClean="0">
                <a:solidFill>
                  <a:schemeClr val="accent2"/>
                </a:solidFill>
              </a:rPr>
              <a:t>вчителі</a:t>
            </a:r>
            <a:r>
              <a:rPr lang="ru-RU" b="1" i="1" dirty="0" err="1">
                <a:solidFill>
                  <a:schemeClr val="accent2"/>
                </a:solidFill>
              </a:rPr>
              <a:t>в</a:t>
            </a:r>
            <a:endParaRPr lang="ru-RU" b="1" i="1" dirty="0">
              <a:solidFill>
                <a:schemeClr val="accent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70" y="3323496"/>
            <a:ext cx="7175614" cy="33226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605" y="974706"/>
            <a:ext cx="5530598" cy="2617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614" y="3909728"/>
            <a:ext cx="4419636" cy="27363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9912" y="183361"/>
            <a:ext cx="107185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kern="0" cap="all" spc="200" dirty="0">
                <a:solidFill>
                  <a:srgbClr val="2A1A00"/>
                </a:solidFill>
                <a:latin typeface="Impact"/>
              </a:rPr>
              <a:t>4. </a:t>
            </a:r>
            <a:r>
              <a:rPr lang="ru-RU" sz="4000" kern="0" cap="all" spc="200" dirty="0" err="1">
                <a:solidFill>
                  <a:srgbClr val="2A1A00"/>
                </a:solidFill>
                <a:latin typeface="Impact"/>
              </a:rPr>
              <a:t>Управлінські</a:t>
            </a:r>
            <a:r>
              <a:rPr lang="ru-RU" sz="4000" kern="0" cap="all" spc="200" dirty="0">
                <a:solidFill>
                  <a:srgbClr val="2A1A00"/>
                </a:solidFill>
                <a:latin typeface="Impact"/>
              </a:rPr>
              <a:t> </a:t>
            </a:r>
            <a:r>
              <a:rPr lang="ru-RU" sz="4000" kern="0" cap="all" spc="200" dirty="0" err="1">
                <a:solidFill>
                  <a:srgbClr val="2A1A00"/>
                </a:solidFill>
                <a:latin typeface="Impact"/>
              </a:rPr>
              <a:t>процеси</a:t>
            </a:r>
            <a:r>
              <a:rPr lang="ru-RU" sz="4000" kern="0" cap="all" spc="200" dirty="0">
                <a:solidFill>
                  <a:srgbClr val="2A1A00"/>
                </a:solidFill>
                <a:latin typeface="Impact"/>
              </a:rPr>
              <a:t> закладу </a:t>
            </a:r>
            <a:r>
              <a:rPr lang="ru-RU" sz="4000" kern="0" cap="all" spc="200" dirty="0" err="1">
                <a:solidFill>
                  <a:srgbClr val="2A1A00"/>
                </a:solidFill>
                <a:latin typeface="Impact"/>
              </a:rPr>
              <a:t>освіти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09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38239"/>
            <a:ext cx="5801440" cy="29007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172" y="256475"/>
            <a:ext cx="5132989" cy="1320800"/>
          </a:xfrm>
        </p:spPr>
        <p:txBody>
          <a:bodyPr/>
          <a:lstStyle/>
          <a:p>
            <a:pPr algn="ctr"/>
            <a:r>
              <a:rPr lang="ru-RU" b="1" i="1" dirty="0" err="1" smtClean="0">
                <a:solidFill>
                  <a:schemeClr val="accent2"/>
                </a:solidFill>
              </a:rPr>
              <a:t>Результати</a:t>
            </a:r>
            <a:r>
              <a:rPr lang="ru-RU" b="1" i="1" dirty="0" smtClean="0">
                <a:solidFill>
                  <a:schemeClr val="accent2"/>
                </a:solidFill>
              </a:rPr>
              <a:t> </a:t>
            </a:r>
            <a:r>
              <a:rPr lang="ru-RU" b="1" i="1" dirty="0" err="1" smtClean="0">
                <a:solidFill>
                  <a:schemeClr val="accent2"/>
                </a:solidFill>
              </a:rPr>
              <a:t>анкетування</a:t>
            </a:r>
            <a:r>
              <a:rPr lang="ru-RU" b="1" i="1" dirty="0" smtClean="0">
                <a:solidFill>
                  <a:schemeClr val="accent2"/>
                </a:solidFill>
              </a:rPr>
              <a:t> </a:t>
            </a:r>
            <a:r>
              <a:rPr lang="ru-RU" b="1" i="1" dirty="0" err="1" smtClean="0">
                <a:solidFill>
                  <a:schemeClr val="accent2"/>
                </a:solidFill>
              </a:rPr>
              <a:t>учнів</a:t>
            </a:r>
            <a:endParaRPr lang="ru-RU" b="1" i="1" dirty="0">
              <a:solidFill>
                <a:schemeClr val="accent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900" y="186306"/>
            <a:ext cx="6886575" cy="32099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72" y="4238959"/>
            <a:ext cx="5516268" cy="23701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5920" y="3971165"/>
            <a:ext cx="5480074" cy="239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4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447" y="3124200"/>
            <a:ext cx="6867525" cy="36099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447" y="0"/>
            <a:ext cx="6686550" cy="31242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562100"/>
            <a:ext cx="5627239" cy="26621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34" y="4228555"/>
            <a:ext cx="4322582" cy="22144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379" y="237023"/>
            <a:ext cx="5464159" cy="1320800"/>
          </a:xfrm>
        </p:spPr>
        <p:txBody>
          <a:bodyPr/>
          <a:lstStyle/>
          <a:p>
            <a:pPr algn="ctr"/>
            <a:r>
              <a:rPr lang="ru-RU" b="1" i="1" dirty="0" err="1" smtClean="0">
                <a:solidFill>
                  <a:schemeClr val="accent2"/>
                </a:solidFill>
              </a:rPr>
              <a:t>Результати</a:t>
            </a:r>
            <a:r>
              <a:rPr lang="ru-RU" b="1" i="1" dirty="0" smtClean="0">
                <a:solidFill>
                  <a:schemeClr val="accent2"/>
                </a:solidFill>
              </a:rPr>
              <a:t> </a:t>
            </a:r>
            <a:r>
              <a:rPr lang="ru-RU" b="1" i="1" dirty="0" err="1" smtClean="0">
                <a:solidFill>
                  <a:schemeClr val="accent2"/>
                </a:solidFill>
              </a:rPr>
              <a:t>анкетування</a:t>
            </a:r>
            <a:r>
              <a:rPr lang="ru-RU" b="1" i="1" dirty="0" smtClean="0">
                <a:solidFill>
                  <a:schemeClr val="accent2"/>
                </a:solidFill>
              </a:rPr>
              <a:t> </a:t>
            </a:r>
            <a:r>
              <a:rPr lang="ru-RU" b="1" i="1" dirty="0" err="1" smtClean="0">
                <a:solidFill>
                  <a:schemeClr val="accent2"/>
                </a:solidFill>
              </a:rPr>
              <a:t>батьків</a:t>
            </a:r>
            <a:endParaRPr lang="ru-RU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37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37731" y="1053237"/>
            <a:ext cx="7533564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100" b="0" i="0" u="none" strike="noStrike" kern="0" cap="all" spc="20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mpact"/>
              </a:rPr>
              <a:t>Щиро</a:t>
            </a:r>
            <a:r>
              <a:rPr kumimoji="0" lang="ru-RU" sz="5100" b="0" i="0" u="none" strike="noStrike" kern="0" cap="all" spc="20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mpact"/>
              </a:rPr>
              <a:t> </a:t>
            </a:r>
            <a:r>
              <a:rPr kumimoji="0" lang="ru-RU" sz="5100" b="0" i="0" u="none" strike="noStrike" kern="0" cap="all" spc="20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mpact"/>
              </a:rPr>
              <a:t>дякую</a:t>
            </a:r>
            <a:r>
              <a:rPr kumimoji="0" lang="ru-RU" sz="5100" b="0" i="0" u="none" strike="noStrike" kern="0" cap="all" spc="20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mpact"/>
              </a:rPr>
              <a:t> за </a:t>
            </a:r>
            <a:r>
              <a:rPr kumimoji="0" lang="ru-RU" sz="5100" b="0" i="0" u="none" strike="noStrike" kern="0" cap="all" spc="20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mpact"/>
              </a:rPr>
              <a:t>увагу</a:t>
            </a:r>
            <a:r>
              <a:rPr kumimoji="0" lang="ru-RU" sz="5100" b="0" i="0" u="none" strike="noStrike" kern="0" cap="all" spc="20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mpact"/>
              </a:rPr>
              <a:t>!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2011689"/>
            <a:ext cx="4144370" cy="2834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</a:pPr>
            <a:r>
              <a:rPr lang="ru-RU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Надіюсь</a:t>
            </a:r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подальшу</a:t>
            </a:r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співпрацю</a:t>
            </a:r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82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195" y="76750"/>
            <a:ext cx="10686196" cy="1320800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1.ОСВІТНЄ СЕРЕДОВИЩЕ ЗАКЛАДУ ОСВІТИ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195" y="2160589"/>
            <a:ext cx="11382232" cy="4554110"/>
          </a:xfrm>
        </p:spPr>
        <p:txBody>
          <a:bodyPr>
            <a:normAutofit fontScale="92500" lnSpcReduction="20000"/>
          </a:bodyPr>
          <a:lstStyle/>
          <a:p>
            <a:pPr marL="228600" lvl="0" indent="-228600" defTabSz="91440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SzTx/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класних приміщень </a:t>
            </a:r>
            <a:r>
              <a:rPr lang="uk-UA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 – </a:t>
            </a:r>
            <a:r>
              <a:rPr lang="uk-UA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пошпакльовані</a:t>
            </a:r>
            <a:r>
              <a:rPr lang="uk-UA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пофарбовані стіни, </a:t>
            </a:r>
          </a:p>
          <a:p>
            <a:pPr marL="0" lvl="0" indent="0" defTabSz="91440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SzTx/>
              <a:buNone/>
            </a:pPr>
            <a:r>
              <a:rPr lang="uk-UA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5 – </a:t>
            </a:r>
            <a:r>
              <a:rPr lang="uk-UA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армстронг</a:t>
            </a:r>
            <a:r>
              <a:rPr lang="uk-UA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5 - ламінат)</a:t>
            </a:r>
            <a:endParaRPr lang="uk-UA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 defTabSz="91440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SzTx/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uk-UA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кімнати психологічної служби, закуплені меблі</a:t>
            </a:r>
            <a:endParaRPr lang="uk-UA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 defTabSz="91440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SzTx/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Встановлені усі пластикові </a:t>
            </a:r>
            <a:r>
              <a:rPr lang="uk-UA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двері (крім класних дерев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яних</a:t>
            </a:r>
            <a:r>
              <a:rPr lang="uk-UA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вхідні металеві </a:t>
            </a:r>
            <a:endParaRPr lang="uk-UA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 defTabSz="91440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SzTx/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Встановлюється горожа</a:t>
            </a:r>
            <a:r>
              <a:rPr lang="uk-UA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ворота</a:t>
            </a:r>
          </a:p>
          <a:p>
            <a:pPr marL="228600" lvl="0" indent="-228600" defTabSz="91440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SzTx/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Перекритий спортзал </a:t>
            </a:r>
            <a:r>
              <a:rPr lang="uk-UA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металопрофілем</a:t>
            </a:r>
            <a:endParaRPr lang="uk-UA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 defTabSz="91440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SzTx/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Замінені котли </a:t>
            </a:r>
            <a:r>
              <a:rPr lang="uk-UA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котельні, вікна та двері</a:t>
            </a:r>
            <a:endParaRPr lang="uk-UA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 defTabSz="91440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SzTx/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Реконструкція кабінету </a:t>
            </a:r>
            <a:r>
              <a:rPr lang="uk-UA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фізики</a:t>
            </a:r>
          </a:p>
          <a:p>
            <a:pPr marL="228600" lvl="0" indent="-228600" defTabSz="91440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SzTx/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Встановлений пандус, бруківка на сходах і перекритий парадний вхід школи</a:t>
            </a:r>
          </a:p>
          <a:p>
            <a:pPr marL="228600" lvl="0" indent="-228600" defTabSz="91440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SzTx/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Підключений генератор</a:t>
            </a:r>
          </a:p>
          <a:p>
            <a:pPr marL="228600" lvl="0" indent="-228600" defTabSz="91440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SzTx/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Встановлені металеві щити на вікнах укриття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90521" y="737150"/>
            <a:ext cx="8576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1.1. </a:t>
            </a:r>
            <a:r>
              <a:rPr lang="ru-RU" dirty="0" err="1" smtClean="0"/>
              <a:t>Забезпечення</a:t>
            </a:r>
            <a:r>
              <a:rPr lang="ru-RU" dirty="0" smtClean="0"/>
              <a:t> </a:t>
            </a:r>
            <a:r>
              <a:rPr lang="ru-RU" dirty="0" err="1" smtClean="0"/>
              <a:t>здорових</a:t>
            </a:r>
            <a:r>
              <a:rPr lang="ru-RU" dirty="0" smtClean="0"/>
              <a:t>, </a:t>
            </a:r>
            <a:r>
              <a:rPr lang="ru-RU" dirty="0" err="1" smtClean="0"/>
              <a:t>безпечних</a:t>
            </a:r>
            <a:r>
              <a:rPr lang="ru-RU" dirty="0" smtClean="0"/>
              <a:t> і </a:t>
            </a:r>
            <a:r>
              <a:rPr lang="ru-RU" dirty="0" err="1" smtClean="0"/>
              <a:t>комфортних</a:t>
            </a:r>
            <a:r>
              <a:rPr lang="ru-RU" dirty="0" smtClean="0"/>
              <a:t> умов </a:t>
            </a:r>
            <a:r>
              <a:rPr lang="ru-RU" dirty="0" err="1" smtClean="0"/>
              <a:t>навчання</a:t>
            </a:r>
            <a:r>
              <a:rPr lang="ru-RU" dirty="0" smtClean="0"/>
              <a:t> та </a:t>
            </a:r>
            <a:r>
              <a:rPr lang="ru-RU" dirty="0" err="1" smtClean="0"/>
              <a:t>праці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90521" y="1259543"/>
            <a:ext cx="61831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Територія та приміщення: зроблено: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4194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41111"/>
            <a:ext cx="11237162" cy="94624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СИСТЕМА ОЦІНЮВАННЯ РЕЗУЛЬТАТІВ НАВЧАННЯ УЧНІВ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3095" y="4931498"/>
            <a:ext cx="2532804" cy="18548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163" y="978089"/>
            <a:ext cx="2267304" cy="18370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3470" y="701252"/>
            <a:ext cx="1871025" cy="27925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9891" y="2804408"/>
            <a:ext cx="2350314" cy="20688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60" y="714233"/>
            <a:ext cx="2177953" cy="22612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219" y="3140479"/>
            <a:ext cx="1466850" cy="2085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6028" y="4985553"/>
            <a:ext cx="2708467" cy="16971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9477" y="978089"/>
            <a:ext cx="2125717" cy="17335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5017" y="950868"/>
            <a:ext cx="1978009" cy="17607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9644" y="4523208"/>
            <a:ext cx="1638615" cy="16126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3178" y="4985555"/>
            <a:ext cx="2349067" cy="187244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45893" y="2815187"/>
            <a:ext cx="1447208" cy="190237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391469" y="3102192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457200">
              <a:spcBef>
                <a:spcPts val="1000"/>
              </a:spcBef>
              <a:buClr>
                <a:srgbClr val="5FCBEF"/>
              </a:buClr>
              <a:buSzPct val="80000"/>
            </a:pPr>
            <a:r>
              <a:rPr lang="ru-RU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Переможці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олімпіад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конкурсів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спортивних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змагань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міського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обласного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етапів</a:t>
            </a: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09093" y="4449649"/>
            <a:ext cx="1847240" cy="233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9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100" cap="all" spc="200" dirty="0" err="1">
                <a:solidFill>
                  <a:srgbClr val="2A1A00"/>
                </a:solidFill>
                <a:latin typeface="Impact"/>
              </a:rPr>
              <a:t>Виховні</a:t>
            </a:r>
            <a:r>
              <a:rPr lang="ru-RU" sz="5100" cap="all" spc="200" dirty="0">
                <a:solidFill>
                  <a:srgbClr val="2A1A00"/>
                </a:solidFill>
                <a:latin typeface="Impact"/>
              </a:rPr>
              <a:t> заходи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73" y="2465648"/>
            <a:ext cx="6067126" cy="35757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96119" y="1800602"/>
            <a:ext cx="2820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</a:rPr>
              <a:t>Над </a:t>
            </a:r>
            <a:r>
              <a:rPr lang="ru-RU" dirty="0" err="1" smtClean="0">
                <a:effectLst/>
              </a:rPr>
              <a:t>рікою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тумани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сиві</a:t>
            </a:r>
            <a:r>
              <a:rPr lang="ru-RU" dirty="0" smtClean="0">
                <a:effectLst/>
              </a:rPr>
              <a:t>.</a:t>
            </a:r>
          </a:p>
          <a:p>
            <a:r>
              <a:rPr lang="ru-RU" dirty="0" smtClean="0">
                <a:effectLst/>
              </a:rPr>
              <a:t>Перше </a:t>
            </a:r>
            <a:r>
              <a:rPr lang="ru-RU" dirty="0" err="1" smtClean="0">
                <a:effectLst/>
              </a:rPr>
              <a:t>вересня</a:t>
            </a:r>
            <a:r>
              <a:rPr lang="ru-RU" dirty="0" smtClean="0">
                <a:effectLst/>
              </a:rPr>
              <a:t> на </a:t>
            </a:r>
            <a:r>
              <a:rPr lang="ru-RU" dirty="0" err="1" smtClean="0">
                <a:effectLst/>
              </a:rPr>
              <a:t>порі</a:t>
            </a:r>
            <a:r>
              <a:rPr lang="ru-RU" dirty="0" smtClean="0">
                <a:effectLst/>
              </a:rPr>
              <a:t>.</a:t>
            </a:r>
            <a:endParaRPr lang="ru-RU" dirty="0"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799" y="120034"/>
            <a:ext cx="5857875" cy="43243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9144" y="4257817"/>
            <a:ext cx="495300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182" y="252292"/>
            <a:ext cx="6972300" cy="18383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379" y="511054"/>
            <a:ext cx="400384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err="1" smtClean="0">
                <a:solidFill>
                  <a:schemeClr val="accent4"/>
                </a:solidFill>
              </a:rPr>
              <a:t>Піклуємось</a:t>
            </a:r>
            <a:r>
              <a:rPr lang="ru-RU" b="1" i="1" dirty="0" smtClean="0">
                <a:solidFill>
                  <a:schemeClr val="accent4"/>
                </a:solidFill>
              </a:rPr>
              <a:t> про здоровий </a:t>
            </a:r>
            <a:r>
              <a:rPr lang="ru-RU" b="1" i="1" dirty="0" err="1" smtClean="0">
                <a:solidFill>
                  <a:schemeClr val="accent4"/>
                </a:solidFill>
              </a:rPr>
              <a:t>спосіб</a:t>
            </a:r>
            <a:r>
              <a:rPr lang="ru-RU" b="1" i="1" dirty="0" smtClean="0">
                <a:solidFill>
                  <a:schemeClr val="accent4"/>
                </a:solidFill>
              </a:rPr>
              <a:t> </a:t>
            </a:r>
            <a:r>
              <a:rPr lang="ru-RU" b="1" i="1" dirty="0" err="1" smtClean="0">
                <a:solidFill>
                  <a:schemeClr val="accent4"/>
                </a:solidFill>
              </a:rPr>
              <a:t>життя</a:t>
            </a:r>
            <a:endParaRPr lang="ru-RU" b="1" i="1" dirty="0">
              <a:solidFill>
                <a:schemeClr val="accent4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7371" y="2250835"/>
            <a:ext cx="5035255" cy="43780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305" y="2250835"/>
            <a:ext cx="6447971" cy="390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2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9550" y="0"/>
            <a:ext cx="3337662" cy="27096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72" y="2695149"/>
            <a:ext cx="7086600" cy="3924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211" y="2893326"/>
            <a:ext cx="4533053" cy="272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9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609733"/>
            <a:ext cx="8596668" cy="1320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98562"/>
            <a:ext cx="7536809" cy="48273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868" y="2243294"/>
            <a:ext cx="4915132" cy="33260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54796" y="196645"/>
            <a:ext cx="35057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 </a:t>
            </a:r>
            <a:r>
              <a:rPr lang="ru-RU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Миколая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78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792" y="0"/>
            <a:ext cx="6916210" cy="4565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159" y="4429125"/>
            <a:ext cx="72294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8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409</TotalTime>
  <Words>361</Words>
  <Application>Microsoft Office PowerPoint</Application>
  <PresentationFormat>Широкоэкранный</PresentationFormat>
  <Paragraphs>57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Georgia</vt:lpstr>
      <vt:lpstr>Impact</vt:lpstr>
      <vt:lpstr>Times New Roman</vt:lpstr>
      <vt:lpstr>Trebuchet MS</vt:lpstr>
      <vt:lpstr>Wingdings 3</vt:lpstr>
      <vt:lpstr>Грань</vt:lpstr>
      <vt:lpstr>              Звіт керівника  про роботу  Бунівської гімназії  імені Юрія Липи  за 2023-2024 н. р. </vt:lpstr>
      <vt:lpstr>Інформація про школу</vt:lpstr>
      <vt:lpstr>1.ОСВІТНЄ СЕРЕДОВИЩЕ ЗАКЛАДУ ОСВІТИ</vt:lpstr>
      <vt:lpstr>2. СИСТЕМА ОЦІНЮВАННЯ РЕЗУЛЬТАТІВ НАВЧАННЯ УЧНІВ</vt:lpstr>
      <vt:lpstr>Виховні заходи</vt:lpstr>
      <vt:lpstr>Піклуємось про здоровий спосіб життя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Волонтеримо  для ЗСУ</vt:lpstr>
      <vt:lpstr>Дітей навчають: </vt:lpstr>
      <vt:lpstr>Презентация PowerPoint</vt:lpstr>
      <vt:lpstr>Презентация PowerPoint</vt:lpstr>
      <vt:lpstr>Результати анкетування  вчителів</vt:lpstr>
      <vt:lpstr>Результати анкетування учнів</vt:lpstr>
      <vt:lpstr>Результати анкетування батьків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Звіт керівника  про роботу  Бунівської гімназії  імені Юрія Липи  за 2023-2024 н. р. </dc:title>
  <dc:creator>Serhiy Hrynchak</dc:creator>
  <cp:lastModifiedBy>Serhiy Hrynchak</cp:lastModifiedBy>
  <cp:revision>39</cp:revision>
  <dcterms:created xsi:type="dcterms:W3CDTF">2024-07-22T12:22:55Z</dcterms:created>
  <dcterms:modified xsi:type="dcterms:W3CDTF">2024-07-22T19:12:43Z</dcterms:modified>
</cp:coreProperties>
</file>