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63" r:id="rId5"/>
    <p:sldId id="258" r:id="rId6"/>
    <p:sldId id="261" r:id="rId7"/>
    <p:sldId id="259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/>
      <c:bar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cat>
            <c:strRef>
              <c:f>Аркуш1!$A$2</c:f>
              <c:strCache>
                <c:ptCount val="1"/>
                <c:pt idx="0">
                  <c:v>українська мова</c:v>
                </c:pt>
              </c:strCache>
            </c:strRef>
          </c:cat>
          <c:val>
            <c:numRef>
              <c:f>Аркуш1!$B$2</c:f>
              <c:numCache>
                <c:formatCode>General</c:formatCode>
                <c:ptCount val="1"/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Аркуш1!$A$2</c:f>
              <c:strCache>
                <c:ptCount val="1"/>
                <c:pt idx="0">
                  <c:v>українська мова</c:v>
                </c:pt>
              </c:strCache>
            </c:strRef>
          </c:cat>
          <c:val>
            <c:numRef>
              <c:f>Аркуш1!$C$2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Аркуш1!$A$2</c:f>
              <c:strCache>
                <c:ptCount val="1"/>
                <c:pt idx="0">
                  <c:v>українська мова</c:v>
                </c:pt>
              </c:strCache>
            </c:strRef>
          </c:cat>
          <c:val>
            <c:numRef>
              <c:f>Аркуш1!$D$2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Аркуш1!$A$2</c:f>
              <c:strCache>
                <c:ptCount val="1"/>
                <c:pt idx="0">
                  <c:v>українська мова</c:v>
                </c:pt>
              </c:strCache>
            </c:strRef>
          </c:cat>
          <c:val>
            <c:numRef>
              <c:f>Аркуш1!$E$2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axId val="138133888"/>
        <c:axId val="138135424"/>
      </c:barChart>
      <c:catAx>
        <c:axId val="138133888"/>
        <c:scaling>
          <c:orientation val="minMax"/>
        </c:scaling>
        <c:axPos val="b"/>
        <c:tickLblPos val="nextTo"/>
        <c:crossAx val="138135424"/>
        <c:crosses val="autoZero"/>
        <c:auto val="1"/>
        <c:lblAlgn val="ctr"/>
        <c:lblOffset val="100"/>
      </c:catAx>
      <c:valAx>
        <c:axId val="138135424"/>
        <c:scaling>
          <c:orientation val="minMax"/>
        </c:scaling>
        <c:axPos val="l"/>
        <c:majorGridlines/>
        <c:numFmt formatCode="General" sourceLinked="1"/>
        <c:tickLblPos val="nextTo"/>
        <c:crossAx val="1381338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/>
      <c:bar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cat>
            <c:strRef>
              <c:f>Аркуш1!$A$2</c:f>
              <c:strCache>
                <c:ptCount val="1"/>
                <c:pt idx="0">
                  <c:v>математика</c:v>
                </c:pt>
              </c:strCache>
            </c:strRef>
          </c:cat>
          <c:val>
            <c:numRef>
              <c:f>Аркуш1!$B$2</c:f>
              <c:numCache>
                <c:formatCode>General</c:formatCode>
                <c:ptCount val="1"/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Аркуш1!$A$2</c:f>
              <c:strCache>
                <c:ptCount val="1"/>
                <c:pt idx="0">
                  <c:v>математика</c:v>
                </c:pt>
              </c:strCache>
            </c:strRef>
          </c:cat>
          <c:val>
            <c:numRef>
              <c:f>Аркуш1!$C$2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Аркуш1!$A$2</c:f>
              <c:strCache>
                <c:ptCount val="1"/>
                <c:pt idx="0">
                  <c:v>математика</c:v>
                </c:pt>
              </c:strCache>
            </c:strRef>
          </c:cat>
          <c:val>
            <c:numRef>
              <c:f>Аркуш1!$D$2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Аркуш1!$A$2</c:f>
              <c:strCache>
                <c:ptCount val="1"/>
                <c:pt idx="0">
                  <c:v>математика</c:v>
                </c:pt>
              </c:strCache>
            </c:strRef>
          </c:cat>
          <c:val>
            <c:numRef>
              <c:f>Аркуш1!$E$2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axId val="106920960"/>
        <c:axId val="106922752"/>
      </c:barChart>
      <c:catAx>
        <c:axId val="106920960"/>
        <c:scaling>
          <c:orientation val="minMax"/>
        </c:scaling>
        <c:axPos val="b"/>
        <c:tickLblPos val="nextTo"/>
        <c:crossAx val="106922752"/>
        <c:crosses val="autoZero"/>
        <c:auto val="1"/>
        <c:lblAlgn val="ctr"/>
        <c:lblOffset val="100"/>
      </c:catAx>
      <c:valAx>
        <c:axId val="106922752"/>
        <c:scaling>
          <c:orientation val="minMax"/>
        </c:scaling>
        <c:axPos val="l"/>
        <c:majorGridlines/>
        <c:numFmt formatCode="General" sourceLinked="1"/>
        <c:tickLblPos val="nextTo"/>
        <c:crossAx val="1069209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>
        <c:manualLayout>
          <c:layoutTarget val="inner"/>
          <c:xMode val="edge"/>
          <c:yMode val="edge"/>
          <c:x val="8.2396744151532961E-2"/>
          <c:y val="3.9505429763563651E-2"/>
          <c:w val="0.56478223537057626"/>
          <c:h val="0.76390791229710253"/>
        </c:manualLayout>
      </c:layout>
      <c:bar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cat>
            <c:strRef>
              <c:f>Аркуш1!$A$2:$A$3</c:f>
              <c:strCache>
                <c:ptCount val="2"/>
                <c:pt idx="0">
                  <c:v>Історія</c:v>
                </c:pt>
                <c:pt idx="1">
                  <c:v>Математика</c:v>
                </c:pt>
              </c:strCache>
            </c:strRef>
          </c:cat>
          <c:val>
            <c:numRef>
              <c:f>Аркуш1!$B$2:$B$3</c:f>
              <c:numCache>
                <c:formatCode>General</c:formatCode>
                <c:ptCount val="2"/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Аркуш1!$A$2:$A$3</c:f>
              <c:strCache>
                <c:ptCount val="2"/>
                <c:pt idx="0">
                  <c:v>Історія</c:v>
                </c:pt>
                <c:pt idx="1">
                  <c:v>Математика</c:v>
                </c:pt>
              </c:strCache>
            </c:strRef>
          </c:cat>
          <c:val>
            <c:numRef>
              <c:f>Аркуш1!$C$2:$C$3</c:f>
              <c:numCache>
                <c:formatCode>General</c:formatCode>
                <c:ptCount val="2"/>
                <c:pt idx="0">
                  <c:v>3</c:v>
                </c:pt>
                <c:pt idx="1">
                  <c:v>6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Аркуш1!$A$2:$A$3</c:f>
              <c:strCache>
                <c:ptCount val="2"/>
                <c:pt idx="0">
                  <c:v>Історія</c:v>
                </c:pt>
                <c:pt idx="1">
                  <c:v>Математика</c:v>
                </c:pt>
              </c:strCache>
            </c:strRef>
          </c:cat>
          <c:val>
            <c:numRef>
              <c:f>Аркуш1!$D$2:$D$3</c:f>
              <c:numCache>
                <c:formatCode>General</c:formatCode>
                <c:ptCount val="2"/>
                <c:pt idx="0">
                  <c:v>2</c:v>
                </c:pt>
                <c:pt idx="1">
                  <c:v>3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Аркуш1!$A$2:$A$3</c:f>
              <c:strCache>
                <c:ptCount val="2"/>
                <c:pt idx="0">
                  <c:v>Історія</c:v>
                </c:pt>
                <c:pt idx="1">
                  <c:v>Математика</c:v>
                </c:pt>
              </c:strCache>
            </c:strRef>
          </c:cat>
          <c:val>
            <c:numRef>
              <c:f>Аркуш1!$E$2:$E$3</c:f>
              <c:numCache>
                <c:formatCode>General</c:formatCode>
                <c:ptCount val="2"/>
                <c:pt idx="0">
                  <c:v>3</c:v>
                </c:pt>
              </c:numCache>
            </c:numRef>
          </c:val>
        </c:ser>
        <c:axId val="138141696"/>
        <c:axId val="138143232"/>
      </c:barChart>
      <c:catAx>
        <c:axId val="138141696"/>
        <c:scaling>
          <c:orientation val="minMax"/>
        </c:scaling>
        <c:axPos val="b"/>
        <c:tickLblPos val="nextTo"/>
        <c:crossAx val="138143232"/>
        <c:crosses val="autoZero"/>
        <c:auto val="1"/>
        <c:lblAlgn val="ctr"/>
        <c:lblOffset val="100"/>
      </c:catAx>
      <c:valAx>
        <c:axId val="138143232"/>
        <c:scaling>
          <c:orientation val="minMax"/>
        </c:scaling>
        <c:axPos val="l"/>
        <c:majorGridlines/>
        <c:numFmt formatCode="General" sourceLinked="1"/>
        <c:tickLblPos val="nextTo"/>
        <c:crossAx val="1381416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>
        <c:manualLayout>
          <c:layoutTarget val="inner"/>
          <c:xMode val="edge"/>
          <c:yMode val="edge"/>
          <c:x val="8.2396744151532961E-2"/>
          <c:y val="3.9505429763563651E-2"/>
          <c:w val="0.5647822353705767"/>
          <c:h val="0.76390791229710286"/>
        </c:manualLayout>
      </c:layout>
      <c:bar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cat>
            <c:strRef>
              <c:f>Аркуш1!$A$2:$A$3</c:f>
              <c:strCache>
                <c:ptCount val="2"/>
                <c:pt idx="0">
                  <c:v>Історія</c:v>
                </c:pt>
                <c:pt idx="1">
                  <c:v>Математика</c:v>
                </c:pt>
              </c:strCache>
            </c:strRef>
          </c:cat>
          <c:val>
            <c:numRef>
              <c:f>Аркуш1!$B$2:$B$3</c:f>
              <c:numCache>
                <c:formatCode>General</c:formatCode>
                <c:ptCount val="2"/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Аркуш1!$A$2:$A$3</c:f>
              <c:strCache>
                <c:ptCount val="2"/>
                <c:pt idx="0">
                  <c:v>Історія</c:v>
                </c:pt>
                <c:pt idx="1">
                  <c:v>Математика</c:v>
                </c:pt>
              </c:strCache>
            </c:strRef>
          </c:cat>
          <c:val>
            <c:numRef>
              <c:f>Аркуш1!$C$2:$C$3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Аркуш1!$A$2:$A$3</c:f>
              <c:strCache>
                <c:ptCount val="2"/>
                <c:pt idx="0">
                  <c:v>Історія</c:v>
                </c:pt>
                <c:pt idx="1">
                  <c:v>Математика</c:v>
                </c:pt>
              </c:strCache>
            </c:strRef>
          </c:cat>
          <c:val>
            <c:numRef>
              <c:f>Аркуш1!$D$2:$D$3</c:f>
              <c:numCache>
                <c:formatCode>General</c:formatCode>
                <c:ptCount val="2"/>
                <c:pt idx="0">
                  <c:v>2</c:v>
                </c:pt>
                <c:pt idx="1">
                  <c:v>3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Аркуш1!$A$2:$A$3</c:f>
              <c:strCache>
                <c:ptCount val="2"/>
                <c:pt idx="0">
                  <c:v>Історія</c:v>
                </c:pt>
                <c:pt idx="1">
                  <c:v>Математика</c:v>
                </c:pt>
              </c:strCache>
            </c:strRef>
          </c:cat>
          <c:val>
            <c:numRef>
              <c:f>Аркуш1!$E$2:$E$3</c:f>
              <c:numCache>
                <c:formatCode>General</c:formatCode>
                <c:ptCount val="2"/>
                <c:pt idx="0">
                  <c:v>3</c:v>
                </c:pt>
              </c:numCache>
            </c:numRef>
          </c:val>
        </c:ser>
        <c:axId val="138031488"/>
        <c:axId val="138033024"/>
      </c:barChart>
      <c:catAx>
        <c:axId val="138031488"/>
        <c:scaling>
          <c:orientation val="minMax"/>
        </c:scaling>
        <c:axPos val="b"/>
        <c:tickLblPos val="nextTo"/>
        <c:crossAx val="138033024"/>
        <c:crosses val="autoZero"/>
        <c:auto val="1"/>
        <c:lblAlgn val="ctr"/>
        <c:lblOffset val="100"/>
      </c:catAx>
      <c:valAx>
        <c:axId val="138033024"/>
        <c:scaling>
          <c:orientation val="minMax"/>
        </c:scaling>
        <c:axPos val="l"/>
        <c:majorGridlines/>
        <c:numFmt formatCode="General" sourceLinked="1"/>
        <c:tickLblPos val="nextTo"/>
        <c:crossAx val="1380314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>
        <c:manualLayout>
          <c:layoutTarget val="inner"/>
          <c:xMode val="edge"/>
          <c:yMode val="edge"/>
          <c:x val="9.6714920377498279E-2"/>
          <c:y val="5.7584494591235845E-2"/>
          <c:w val="0.5817867140706805"/>
          <c:h val="0.50011423959138523"/>
        </c:manualLayout>
      </c:layout>
      <c:bar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Українська мова</c:v>
                </c:pt>
                <c:pt idx="1">
                  <c:v>Біологія</c:v>
                </c:pt>
                <c:pt idx="2">
                  <c:v>математика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Українська мова</c:v>
                </c:pt>
                <c:pt idx="1">
                  <c:v>Біологія</c:v>
                </c:pt>
                <c:pt idx="2">
                  <c:v>математика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Українська мова</c:v>
                </c:pt>
                <c:pt idx="1">
                  <c:v>Біологія</c:v>
                </c:pt>
                <c:pt idx="2">
                  <c:v>математика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Українська мова</c:v>
                </c:pt>
                <c:pt idx="1">
                  <c:v>Біологія</c:v>
                </c:pt>
                <c:pt idx="2">
                  <c:v>математика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  <c:pt idx="0">
                  <c:v>1</c:v>
                </c:pt>
              </c:numCache>
            </c:numRef>
          </c:val>
        </c:ser>
        <c:axId val="138370048"/>
        <c:axId val="138392320"/>
      </c:barChart>
      <c:catAx>
        <c:axId val="138370048"/>
        <c:scaling>
          <c:orientation val="minMax"/>
        </c:scaling>
        <c:axPos val="b"/>
        <c:tickLblPos val="nextTo"/>
        <c:crossAx val="138392320"/>
        <c:crosses val="autoZero"/>
        <c:auto val="1"/>
        <c:lblAlgn val="ctr"/>
        <c:lblOffset val="100"/>
      </c:catAx>
      <c:valAx>
        <c:axId val="138392320"/>
        <c:scaling>
          <c:orientation val="minMax"/>
        </c:scaling>
        <c:axPos val="l"/>
        <c:majorGridlines/>
        <c:numFmt formatCode="General" sourceLinked="1"/>
        <c:tickLblPos val="nextTo"/>
        <c:crossAx val="1383700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>
        <c:manualLayout>
          <c:layoutTarget val="inner"/>
          <c:xMode val="edge"/>
          <c:yMode val="edge"/>
          <c:x val="9.6714920377498348E-2"/>
          <c:y val="5.7584494591235887E-2"/>
          <c:w val="0.5817867140706805"/>
          <c:h val="0.50011423959138523"/>
        </c:manualLayout>
      </c:layout>
      <c:bar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Українська мова</c:v>
                </c:pt>
                <c:pt idx="1">
                  <c:v>Біологія</c:v>
                </c:pt>
                <c:pt idx="2">
                  <c:v>математика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Українська мова</c:v>
                </c:pt>
                <c:pt idx="1">
                  <c:v>Біологія</c:v>
                </c:pt>
                <c:pt idx="2">
                  <c:v>математика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Українська мова</c:v>
                </c:pt>
                <c:pt idx="1">
                  <c:v>Біологія</c:v>
                </c:pt>
                <c:pt idx="2">
                  <c:v>математика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Українська мова</c:v>
                </c:pt>
                <c:pt idx="1">
                  <c:v>Біологія</c:v>
                </c:pt>
                <c:pt idx="2">
                  <c:v>математика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  <c:pt idx="0">
                  <c:v>1</c:v>
                </c:pt>
              </c:numCache>
            </c:numRef>
          </c:val>
        </c:ser>
        <c:axId val="138887168"/>
        <c:axId val="138888704"/>
      </c:barChart>
      <c:catAx>
        <c:axId val="138887168"/>
        <c:scaling>
          <c:orientation val="minMax"/>
        </c:scaling>
        <c:axPos val="b"/>
        <c:tickLblPos val="nextTo"/>
        <c:crossAx val="138888704"/>
        <c:crosses val="autoZero"/>
        <c:auto val="1"/>
        <c:lblAlgn val="ctr"/>
        <c:lblOffset val="100"/>
      </c:catAx>
      <c:valAx>
        <c:axId val="138888704"/>
        <c:scaling>
          <c:orientation val="minMax"/>
        </c:scaling>
        <c:axPos val="l"/>
        <c:majorGridlines/>
        <c:numFmt formatCode="General" sourceLinked="1"/>
        <c:tickLblPos val="nextTo"/>
        <c:crossAx val="1388871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>
        <c:manualLayout>
          <c:layoutTarget val="inner"/>
          <c:xMode val="edge"/>
          <c:yMode val="edge"/>
          <c:x val="8.5314140419947504E-2"/>
          <c:y val="6.558587598425196E-2"/>
          <c:w val="0.63077444225721813"/>
          <c:h val="0.72613041338582718"/>
        </c:manualLayout>
      </c:layout>
      <c:bar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Українська мова</c:v>
                </c:pt>
                <c:pt idx="1">
                  <c:v>Географія</c:v>
                </c:pt>
                <c:pt idx="2">
                  <c:v>Хімія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2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Українська мова</c:v>
                </c:pt>
                <c:pt idx="1">
                  <c:v>Географія</c:v>
                </c:pt>
                <c:pt idx="2">
                  <c:v>Хімія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4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Українська мова</c:v>
                </c:pt>
                <c:pt idx="1">
                  <c:v>Географія</c:v>
                </c:pt>
                <c:pt idx="2">
                  <c:v>Хімія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7</c:v>
                </c:pt>
                <c:pt idx="1">
                  <c:v>9</c:v>
                </c:pt>
                <c:pt idx="2">
                  <c:v>5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Українська мова</c:v>
                </c:pt>
                <c:pt idx="1">
                  <c:v>Географія</c:v>
                </c:pt>
                <c:pt idx="2">
                  <c:v>Хімія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  <c:pt idx="0">
                  <c:v>1</c:v>
                </c:pt>
                <c:pt idx="2">
                  <c:v>1</c:v>
                </c:pt>
              </c:numCache>
            </c:numRef>
          </c:val>
        </c:ser>
        <c:axId val="151404544"/>
        <c:axId val="151406080"/>
      </c:barChart>
      <c:catAx>
        <c:axId val="151404544"/>
        <c:scaling>
          <c:orientation val="minMax"/>
        </c:scaling>
        <c:axPos val="b"/>
        <c:tickLblPos val="nextTo"/>
        <c:crossAx val="151406080"/>
        <c:crosses val="autoZero"/>
        <c:auto val="1"/>
        <c:lblAlgn val="ctr"/>
        <c:lblOffset val="100"/>
      </c:catAx>
      <c:valAx>
        <c:axId val="151406080"/>
        <c:scaling>
          <c:orientation val="minMax"/>
        </c:scaling>
        <c:axPos val="l"/>
        <c:majorGridlines/>
        <c:numFmt formatCode="General" sourceLinked="1"/>
        <c:tickLblPos val="nextTo"/>
        <c:crossAx val="1514045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/>
      <c:bar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Географія</c:v>
                </c:pt>
                <c:pt idx="1">
                  <c:v>Історія</c:v>
                </c:pt>
                <c:pt idx="2">
                  <c:v>Алгебра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Географія</c:v>
                </c:pt>
                <c:pt idx="1">
                  <c:v>Історія</c:v>
                </c:pt>
                <c:pt idx="2">
                  <c:v>Алгебра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Географія</c:v>
                </c:pt>
                <c:pt idx="1">
                  <c:v>Історія</c:v>
                </c:pt>
                <c:pt idx="2">
                  <c:v>Алгебра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6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Географія</c:v>
                </c:pt>
                <c:pt idx="1">
                  <c:v>Історія</c:v>
                </c:pt>
                <c:pt idx="2">
                  <c:v>Алгебра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  <c:pt idx="1">
                  <c:v>2</c:v>
                </c:pt>
                <c:pt idx="2">
                  <c:v>2</c:v>
                </c:pt>
              </c:numCache>
            </c:numRef>
          </c:val>
        </c:ser>
        <c:axId val="151445504"/>
        <c:axId val="151447040"/>
      </c:barChart>
      <c:catAx>
        <c:axId val="151445504"/>
        <c:scaling>
          <c:orientation val="minMax"/>
        </c:scaling>
        <c:axPos val="b"/>
        <c:tickLblPos val="nextTo"/>
        <c:crossAx val="151447040"/>
        <c:crosses val="autoZero"/>
        <c:auto val="1"/>
        <c:lblAlgn val="ctr"/>
        <c:lblOffset val="100"/>
      </c:catAx>
      <c:valAx>
        <c:axId val="151447040"/>
        <c:scaling>
          <c:orientation val="minMax"/>
        </c:scaling>
        <c:axPos val="l"/>
        <c:majorGridlines/>
        <c:numFmt formatCode="General" sourceLinked="1"/>
        <c:tickLblPos val="nextTo"/>
        <c:crossAx val="1514455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0.15151</cdr:x>
      <cdr:y>0.88023</cdr:y>
    </cdr:from>
    <cdr:to>
      <cdr:x>0.66666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4348" y="3857652"/>
          <a:ext cx="242889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uk-UA" sz="1100" dirty="0" smtClean="0"/>
            <a:t>Діагностична </a:t>
          </a:r>
          <a:r>
            <a:rPr lang="uk-UA" sz="1100" dirty="0" err="1" smtClean="0"/>
            <a:t>К.р</a:t>
          </a:r>
          <a:r>
            <a:rPr lang="uk-UA" sz="1100" dirty="0" smtClean="0"/>
            <a:t>.</a:t>
          </a:r>
          <a:endParaRPr lang="uk-UA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4BF0-2134-4CA4-B94C-0C82DACA6D41}" type="datetimeFigureOut">
              <a:rPr lang="uk-UA" smtClean="0"/>
              <a:pPr/>
              <a:t>19.01.2023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FE57-F5C4-4FA0-A23F-DD1FA85B176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4BF0-2134-4CA4-B94C-0C82DACA6D41}" type="datetimeFigureOut">
              <a:rPr lang="uk-UA" smtClean="0"/>
              <a:pPr/>
              <a:t>19.01.2023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FE57-F5C4-4FA0-A23F-DD1FA85B176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4BF0-2134-4CA4-B94C-0C82DACA6D41}" type="datetimeFigureOut">
              <a:rPr lang="uk-UA" smtClean="0"/>
              <a:pPr/>
              <a:t>19.01.2023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FE57-F5C4-4FA0-A23F-DD1FA85B176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4BF0-2134-4CA4-B94C-0C82DACA6D41}" type="datetimeFigureOut">
              <a:rPr lang="uk-UA" smtClean="0"/>
              <a:pPr/>
              <a:t>19.01.2023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FE57-F5C4-4FA0-A23F-DD1FA85B176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4BF0-2134-4CA4-B94C-0C82DACA6D41}" type="datetimeFigureOut">
              <a:rPr lang="uk-UA" smtClean="0"/>
              <a:pPr/>
              <a:t>19.01.2023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FE57-F5C4-4FA0-A23F-DD1FA85B176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4BF0-2134-4CA4-B94C-0C82DACA6D41}" type="datetimeFigureOut">
              <a:rPr lang="uk-UA" smtClean="0"/>
              <a:pPr/>
              <a:t>19.01.2023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FE57-F5C4-4FA0-A23F-DD1FA85B176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4BF0-2134-4CA4-B94C-0C82DACA6D41}" type="datetimeFigureOut">
              <a:rPr lang="uk-UA" smtClean="0"/>
              <a:pPr/>
              <a:t>19.01.2023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FE57-F5C4-4FA0-A23F-DD1FA85B176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4BF0-2134-4CA4-B94C-0C82DACA6D41}" type="datetimeFigureOut">
              <a:rPr lang="uk-UA" smtClean="0"/>
              <a:pPr/>
              <a:t>19.01.2023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FE57-F5C4-4FA0-A23F-DD1FA85B176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4BF0-2134-4CA4-B94C-0C82DACA6D41}" type="datetimeFigureOut">
              <a:rPr lang="uk-UA" smtClean="0"/>
              <a:pPr/>
              <a:t>19.01.2023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FE57-F5C4-4FA0-A23F-DD1FA85B176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4BF0-2134-4CA4-B94C-0C82DACA6D41}" type="datetimeFigureOut">
              <a:rPr lang="uk-UA" smtClean="0"/>
              <a:pPr/>
              <a:t>19.01.2023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FE57-F5C4-4FA0-A23F-DD1FA85B176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4BF0-2134-4CA4-B94C-0C82DACA6D41}" type="datetimeFigureOut">
              <a:rPr lang="uk-UA" smtClean="0"/>
              <a:pPr/>
              <a:t>19.01.2023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FE57-F5C4-4FA0-A23F-DD1FA85B176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A4BF0-2134-4CA4-B94C-0C82DACA6D41}" type="datetimeFigureOut">
              <a:rPr lang="uk-UA" smtClean="0"/>
              <a:pPr/>
              <a:t>19.01.2023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7FE57-F5C4-4FA0-A23F-DD1FA85B176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и презентацій патріотичні Презентация на телефоні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8354"/>
          </a:xfrm>
          <a:prstGeom prst="rect">
            <a:avLst/>
          </a:prstGeom>
          <a:noFill/>
        </p:spPr>
      </p:pic>
      <p:sp>
        <p:nvSpPr>
          <p:cNvPr id="5" name="Прямокутник 4"/>
          <p:cNvSpPr/>
          <p:nvPr/>
        </p:nvSpPr>
        <p:spPr>
          <a:xfrm>
            <a:off x="571472" y="1857364"/>
            <a:ext cx="8491940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Рівень навченості учнів</a:t>
            </a:r>
          </a:p>
          <a:p>
            <a:pPr algn="ctr"/>
            <a:r>
              <a:rPr lang="uk-UA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3-4 та 6-9 класів</a:t>
            </a:r>
          </a:p>
          <a:p>
            <a:pPr algn="ctr"/>
            <a:r>
              <a:rPr lang="uk-UA" sz="4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Бунівського</a:t>
            </a:r>
            <a:r>
              <a:rPr lang="uk-UA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ЗЗСО І-ІІ ступенів</a:t>
            </a:r>
          </a:p>
          <a:p>
            <a:pPr algn="ctr"/>
            <a:r>
              <a:rPr lang="uk-UA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Імені Юрія Липи</a:t>
            </a:r>
          </a:p>
          <a:p>
            <a:pPr algn="ctr"/>
            <a:r>
              <a:rPr lang="uk-UA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</a:t>
            </a:r>
            <a:r>
              <a:rPr lang="uk-UA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вересні 2022-2023 </a:t>
            </a:r>
            <a:r>
              <a:rPr lang="uk-UA" sz="4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н.р</a:t>
            </a:r>
            <a:r>
              <a:rPr lang="uk-UA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uk-UA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и презентацій патріотичні Презентация на телефоні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8354"/>
          </a:xfrm>
          <a:prstGeom prst="rect">
            <a:avLst/>
          </a:prstGeom>
          <a:noFill/>
        </p:spPr>
      </p:pic>
      <p:sp>
        <p:nvSpPr>
          <p:cNvPr id="4" name="Прямокутник 3"/>
          <p:cNvSpPr/>
          <p:nvPr/>
        </p:nvSpPr>
        <p:spPr>
          <a:xfrm>
            <a:off x="2357422" y="428604"/>
            <a:ext cx="4424994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Результати  моніторингу з</a:t>
            </a: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української мови</a:t>
            </a:r>
            <a:endParaRPr lang="uk-UA" sz="2800" b="1" cap="none" spc="0" dirty="0" smtClean="0">
              <a:ln w="18000">
                <a:solidFill>
                  <a:srgbClr val="00B05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3</a:t>
            </a:r>
            <a:r>
              <a:rPr lang="uk-UA" sz="2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класі</a:t>
            </a: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(усього 13 учнів)</a:t>
            </a:r>
            <a:endParaRPr lang="uk-UA" sz="2800" b="1" cap="none" spc="0" dirty="0">
              <a:ln w="18000">
                <a:solidFill>
                  <a:srgbClr val="00B05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6" name="Діаграма 5"/>
          <p:cNvGraphicFramePr/>
          <p:nvPr/>
        </p:nvGraphicFramePr>
        <p:xfrm>
          <a:off x="1214414" y="2786058"/>
          <a:ext cx="4905388" cy="3532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и презентацій патріотичні Презентация на телефоні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8354"/>
          </a:xfrm>
          <a:prstGeom prst="rect">
            <a:avLst/>
          </a:prstGeom>
          <a:noFill/>
        </p:spPr>
      </p:pic>
      <p:graphicFrame>
        <p:nvGraphicFramePr>
          <p:cNvPr id="3" name="Діаграма 2"/>
          <p:cNvGraphicFramePr/>
          <p:nvPr/>
        </p:nvGraphicFramePr>
        <p:xfrm>
          <a:off x="1214414" y="2786058"/>
          <a:ext cx="4905388" cy="3532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2357422" y="428604"/>
            <a:ext cx="4424994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Результати  моніторингу з</a:t>
            </a: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математики</a:t>
            </a: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4 класі</a:t>
            </a: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(усього 13 учнів)</a:t>
            </a:r>
            <a:endParaRPr lang="uk-UA" sz="2800" b="1" cap="none" spc="0" dirty="0">
              <a:ln w="18000">
                <a:solidFill>
                  <a:srgbClr val="00B05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и презентацій патріотичні Презентация на телефоні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8354"/>
          </a:xfrm>
          <a:prstGeom prst="rect">
            <a:avLst/>
          </a:prstGeom>
          <a:noFill/>
        </p:spPr>
      </p:pic>
      <p:graphicFrame>
        <p:nvGraphicFramePr>
          <p:cNvPr id="3" name="Діаграма 2"/>
          <p:cNvGraphicFramePr/>
          <p:nvPr/>
        </p:nvGraphicFramePr>
        <p:xfrm>
          <a:off x="214282" y="2143116"/>
          <a:ext cx="4500594" cy="3532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кутник 7"/>
          <p:cNvSpPr/>
          <p:nvPr/>
        </p:nvSpPr>
        <p:spPr>
          <a:xfrm>
            <a:off x="2357422" y="428604"/>
            <a:ext cx="4424994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Результати  моніторингу з</a:t>
            </a: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історії та математики</a:t>
            </a: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6 класі</a:t>
            </a: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(усього 10 учнів)</a:t>
            </a:r>
            <a:endParaRPr lang="uk-UA" sz="2800" b="1" cap="none" spc="0" dirty="0">
              <a:ln w="18000">
                <a:solidFill>
                  <a:srgbClr val="00B05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5" name="Діаграма 4"/>
          <p:cNvGraphicFramePr/>
          <p:nvPr/>
        </p:nvGraphicFramePr>
        <p:xfrm>
          <a:off x="4429124" y="2214554"/>
          <a:ext cx="4500594" cy="3532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и презентацій патріотичні Презентация на телефоні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8354"/>
          </a:xfrm>
          <a:prstGeom prst="rect">
            <a:avLst/>
          </a:prstGeom>
          <a:noFill/>
        </p:spPr>
      </p:pic>
      <p:graphicFrame>
        <p:nvGraphicFramePr>
          <p:cNvPr id="3" name="Діаграма 2"/>
          <p:cNvGraphicFramePr/>
          <p:nvPr/>
        </p:nvGraphicFramePr>
        <p:xfrm>
          <a:off x="0" y="1714488"/>
          <a:ext cx="4714908" cy="417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1928794" y="285728"/>
            <a:ext cx="7041736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Результати  моніторингу з</a:t>
            </a: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української мови, біології </a:t>
            </a:r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 математики</a:t>
            </a: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7 класі</a:t>
            </a: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(усього 7 учнів)</a:t>
            </a:r>
            <a:endParaRPr lang="uk-UA" sz="2800" b="1" cap="none" spc="0" dirty="0">
              <a:ln w="18000">
                <a:solidFill>
                  <a:srgbClr val="00B05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6" name="Діаграма 5"/>
          <p:cNvGraphicFramePr/>
          <p:nvPr/>
        </p:nvGraphicFramePr>
        <p:xfrm>
          <a:off x="4286248" y="1857364"/>
          <a:ext cx="4714908" cy="4032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и презентацій патріотичні Презентация на телефоні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8354"/>
          </a:xfrm>
          <a:prstGeom prst="rect">
            <a:avLst/>
          </a:prstGeom>
          <a:noFill/>
        </p:spPr>
      </p:pic>
      <p:graphicFrame>
        <p:nvGraphicFramePr>
          <p:cNvPr id="4" name="Діаграма 3"/>
          <p:cNvGraphicFramePr/>
          <p:nvPr/>
        </p:nvGraphicFramePr>
        <p:xfrm>
          <a:off x="714348" y="24288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2285984" y="285728"/>
            <a:ext cx="6007222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Результати  моніторингу з</a:t>
            </a: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української мови, географії</a:t>
            </a:r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хімії</a:t>
            </a:r>
            <a:endParaRPr lang="uk-UA" sz="2800" b="1" cap="none" spc="0" dirty="0" smtClean="0">
              <a:ln w="18000">
                <a:solidFill>
                  <a:srgbClr val="00B05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uk-UA" sz="2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класі</a:t>
            </a: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(усього 14 учнів)</a:t>
            </a:r>
            <a:endParaRPr lang="uk-UA" sz="2800" b="1" cap="none" spc="0" dirty="0">
              <a:ln w="18000">
                <a:solidFill>
                  <a:srgbClr val="00B05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и презентацій патріотичні Презентация на телефоні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646"/>
            <a:ext cx="9144000" cy="6848354"/>
          </a:xfrm>
          <a:prstGeom prst="rect">
            <a:avLst/>
          </a:prstGeom>
          <a:noFill/>
        </p:spPr>
      </p:pic>
      <p:graphicFrame>
        <p:nvGraphicFramePr>
          <p:cNvPr id="3" name="Діаграма 2"/>
          <p:cNvGraphicFramePr/>
          <p:nvPr/>
        </p:nvGraphicFramePr>
        <p:xfrm>
          <a:off x="1000100" y="221455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2714612" y="285728"/>
            <a:ext cx="4868320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Результати  моніторингу з</a:t>
            </a: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географії</a:t>
            </a:r>
            <a:r>
              <a:rPr lang="uk-UA" sz="2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історії </a:t>
            </a:r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алгебри</a:t>
            </a:r>
            <a:endParaRPr lang="uk-UA" sz="2800" b="1" cap="none" spc="0" dirty="0" smtClean="0">
              <a:ln w="18000">
                <a:solidFill>
                  <a:srgbClr val="00B05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uk-UA" sz="2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класі</a:t>
            </a: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(усього 13 учнів)</a:t>
            </a:r>
            <a:endParaRPr lang="uk-UA" sz="2800" b="1" cap="none" spc="0" dirty="0">
              <a:ln w="18000">
                <a:solidFill>
                  <a:srgbClr val="00B05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128</Words>
  <Application>Microsoft Office PowerPoint</Application>
  <PresentationFormat>Екран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BunivZZSO</dc:creator>
  <cp:lastModifiedBy>BunivZZSO</cp:lastModifiedBy>
  <cp:revision>30</cp:revision>
  <dcterms:created xsi:type="dcterms:W3CDTF">2022-10-04T17:27:02Z</dcterms:created>
  <dcterms:modified xsi:type="dcterms:W3CDTF">2023-01-19T15:48:52Z</dcterms:modified>
</cp:coreProperties>
</file>