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3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</c:f>
              <c:strCache>
                <c:ptCount val="1"/>
                <c:pt idx="0">
                  <c:v>українська мова</c:v>
                </c:pt>
              </c:strCache>
            </c:strRef>
          </c:cat>
          <c:val>
            <c:numRef>
              <c:f>Аркуш1!$B$2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</c:f>
              <c:strCache>
                <c:ptCount val="1"/>
                <c:pt idx="0">
                  <c:v>українська мова</c:v>
                </c:pt>
              </c:strCache>
            </c:strRef>
          </c:cat>
          <c:val>
            <c:numRef>
              <c:f>Аркуш1!$C$2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</c:f>
              <c:strCache>
                <c:ptCount val="1"/>
                <c:pt idx="0">
                  <c:v>українська мова</c:v>
                </c:pt>
              </c:strCache>
            </c:strRef>
          </c:cat>
          <c:val>
            <c:numRef>
              <c:f>Аркуш1!$D$2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</c:f>
              <c:strCache>
                <c:ptCount val="1"/>
                <c:pt idx="0">
                  <c:v>українська мова</c:v>
                </c:pt>
              </c:strCache>
            </c:strRef>
          </c:cat>
          <c:val>
            <c:numRef>
              <c:f>Аркуш1!$E$2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axId val="138133888"/>
        <c:axId val="138135424"/>
      </c:barChart>
      <c:catAx>
        <c:axId val="138133888"/>
        <c:scaling>
          <c:orientation val="minMax"/>
        </c:scaling>
        <c:axPos val="b"/>
        <c:tickLblPos val="nextTo"/>
        <c:crossAx val="138135424"/>
        <c:crosses val="autoZero"/>
        <c:auto val="1"/>
        <c:lblAlgn val="ctr"/>
        <c:lblOffset val="100"/>
      </c:catAx>
      <c:valAx>
        <c:axId val="138135424"/>
        <c:scaling>
          <c:orientation val="minMax"/>
        </c:scaling>
        <c:axPos val="l"/>
        <c:majorGridlines/>
        <c:numFmt formatCode="General" sourceLinked="1"/>
        <c:tickLblPos val="nextTo"/>
        <c:crossAx val="1381338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</c:f>
              <c:strCache>
                <c:ptCount val="1"/>
                <c:pt idx="0">
                  <c:v>математика</c:v>
                </c:pt>
              </c:strCache>
            </c:strRef>
          </c:cat>
          <c:val>
            <c:numRef>
              <c:f>Аркуш1!$B$2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</c:f>
              <c:strCache>
                <c:ptCount val="1"/>
                <c:pt idx="0">
                  <c:v>математика</c:v>
                </c:pt>
              </c:strCache>
            </c:strRef>
          </c:cat>
          <c:val>
            <c:numRef>
              <c:f>Аркуш1!$C$2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</c:f>
              <c:strCache>
                <c:ptCount val="1"/>
                <c:pt idx="0">
                  <c:v>математика</c:v>
                </c:pt>
              </c:strCache>
            </c:strRef>
          </c:cat>
          <c:val>
            <c:numRef>
              <c:f>Аркуш1!$D$2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</c:f>
              <c:strCache>
                <c:ptCount val="1"/>
                <c:pt idx="0">
                  <c:v>математика</c:v>
                </c:pt>
              </c:strCache>
            </c:strRef>
          </c:cat>
          <c:val>
            <c:numRef>
              <c:f>Аркуш1!$E$2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axId val="106920960"/>
        <c:axId val="106922752"/>
      </c:barChart>
      <c:catAx>
        <c:axId val="106920960"/>
        <c:scaling>
          <c:orientation val="minMax"/>
        </c:scaling>
        <c:axPos val="b"/>
        <c:tickLblPos val="nextTo"/>
        <c:crossAx val="106922752"/>
        <c:crosses val="autoZero"/>
        <c:auto val="1"/>
        <c:lblAlgn val="ctr"/>
        <c:lblOffset val="100"/>
      </c:catAx>
      <c:valAx>
        <c:axId val="106922752"/>
        <c:scaling>
          <c:orientation val="minMax"/>
        </c:scaling>
        <c:axPos val="l"/>
        <c:majorGridlines/>
        <c:numFmt formatCode="General" sourceLinked="1"/>
        <c:tickLblPos val="nextTo"/>
        <c:crossAx val="1069209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8.2396744151532961E-2"/>
          <c:y val="3.9505429763563651E-2"/>
          <c:w val="0.56478223537057626"/>
          <c:h val="0.7639079122971025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3</c:v>
                </c:pt>
                <c:pt idx="1">
                  <c:v>6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Аркуш1!$D$2:$D$3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Аркуш1!$E$2:$E$3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axId val="138141696"/>
        <c:axId val="138143232"/>
      </c:barChart>
      <c:catAx>
        <c:axId val="138141696"/>
        <c:scaling>
          <c:orientation val="minMax"/>
        </c:scaling>
        <c:axPos val="b"/>
        <c:tickLblPos val="nextTo"/>
        <c:crossAx val="138143232"/>
        <c:crosses val="autoZero"/>
        <c:auto val="1"/>
        <c:lblAlgn val="ctr"/>
        <c:lblOffset val="100"/>
      </c:catAx>
      <c:valAx>
        <c:axId val="138143232"/>
        <c:scaling>
          <c:orientation val="minMax"/>
        </c:scaling>
        <c:axPos val="l"/>
        <c:majorGridlines/>
        <c:numFmt formatCode="General" sourceLinked="1"/>
        <c:tickLblPos val="nextTo"/>
        <c:crossAx val="1381416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2396744151532961E-2"/>
          <c:y val="3.9505429763563651E-2"/>
          <c:w val="0.5647822353705767"/>
          <c:h val="0.76390791229710286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Аркуш1!$D$2:$D$3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Аркуш1!$A$2:$A$3</c:f>
              <c:strCache>
                <c:ptCount val="2"/>
                <c:pt idx="0">
                  <c:v>Історія</c:v>
                </c:pt>
                <c:pt idx="1">
                  <c:v>Математика</c:v>
                </c:pt>
              </c:strCache>
            </c:strRef>
          </c:cat>
          <c:val>
            <c:numRef>
              <c:f>Аркуш1!$E$2:$E$3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axId val="138031488"/>
        <c:axId val="138033024"/>
      </c:barChart>
      <c:catAx>
        <c:axId val="138031488"/>
        <c:scaling>
          <c:orientation val="minMax"/>
        </c:scaling>
        <c:axPos val="b"/>
        <c:tickLblPos val="nextTo"/>
        <c:crossAx val="138033024"/>
        <c:crosses val="autoZero"/>
        <c:auto val="1"/>
        <c:lblAlgn val="ctr"/>
        <c:lblOffset val="100"/>
      </c:catAx>
      <c:valAx>
        <c:axId val="138033024"/>
        <c:scaling>
          <c:orientation val="minMax"/>
        </c:scaling>
        <c:axPos val="l"/>
        <c:majorGridlines/>
        <c:numFmt formatCode="General" sourceLinked="1"/>
        <c:tickLblPos val="nextTo"/>
        <c:crossAx val="1380314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9.6714920377498279E-2"/>
          <c:y val="5.7584494591235845E-2"/>
          <c:w val="0.5817867140706805"/>
          <c:h val="0.5001142395913852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1</c:v>
                </c:pt>
              </c:numCache>
            </c:numRef>
          </c:val>
        </c:ser>
        <c:axId val="138370048"/>
        <c:axId val="138392320"/>
      </c:barChart>
      <c:catAx>
        <c:axId val="138370048"/>
        <c:scaling>
          <c:orientation val="minMax"/>
        </c:scaling>
        <c:axPos val="b"/>
        <c:tickLblPos val="nextTo"/>
        <c:crossAx val="138392320"/>
        <c:crosses val="autoZero"/>
        <c:auto val="1"/>
        <c:lblAlgn val="ctr"/>
        <c:lblOffset val="100"/>
      </c:catAx>
      <c:valAx>
        <c:axId val="138392320"/>
        <c:scaling>
          <c:orientation val="minMax"/>
        </c:scaling>
        <c:axPos val="l"/>
        <c:majorGridlines/>
        <c:numFmt formatCode="General" sourceLinked="1"/>
        <c:tickLblPos val="nextTo"/>
        <c:crossAx val="1383700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9.6714920377498348E-2"/>
          <c:y val="5.7584494591235887E-2"/>
          <c:w val="0.5817867140706805"/>
          <c:h val="0.5001142395913852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Біологія</c:v>
                </c:pt>
                <c:pt idx="2">
                  <c:v>математика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1</c:v>
                </c:pt>
              </c:numCache>
            </c:numRef>
          </c:val>
        </c:ser>
        <c:axId val="138887168"/>
        <c:axId val="138888704"/>
      </c:barChart>
      <c:catAx>
        <c:axId val="138887168"/>
        <c:scaling>
          <c:orientation val="minMax"/>
        </c:scaling>
        <c:axPos val="b"/>
        <c:tickLblPos val="nextTo"/>
        <c:crossAx val="138888704"/>
        <c:crosses val="autoZero"/>
        <c:auto val="1"/>
        <c:lblAlgn val="ctr"/>
        <c:lblOffset val="100"/>
      </c:catAx>
      <c:valAx>
        <c:axId val="138888704"/>
        <c:scaling>
          <c:orientation val="minMax"/>
        </c:scaling>
        <c:axPos val="l"/>
        <c:majorGridlines/>
        <c:numFmt formatCode="General" sourceLinked="1"/>
        <c:tickLblPos val="nextTo"/>
        <c:crossAx val="138887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813"/>
          <c:h val="0.72613041338582718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Географія</c:v>
                </c:pt>
                <c:pt idx="2">
                  <c:v>Хімія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2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Географія</c:v>
                </c:pt>
                <c:pt idx="2">
                  <c:v>Хімія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Географія</c:v>
                </c:pt>
                <c:pt idx="2">
                  <c:v>Хімія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7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Українська мова</c:v>
                </c:pt>
                <c:pt idx="1">
                  <c:v>Географія</c:v>
                </c:pt>
                <c:pt idx="2">
                  <c:v>Хімія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1</c:v>
                </c:pt>
                <c:pt idx="2">
                  <c:v>1</c:v>
                </c:pt>
              </c:numCache>
            </c:numRef>
          </c:val>
        </c:ser>
        <c:axId val="151404544"/>
        <c:axId val="151406080"/>
      </c:barChart>
      <c:catAx>
        <c:axId val="151404544"/>
        <c:scaling>
          <c:orientation val="minMax"/>
        </c:scaling>
        <c:axPos val="b"/>
        <c:tickLblPos val="nextTo"/>
        <c:crossAx val="151406080"/>
        <c:crosses val="autoZero"/>
        <c:auto val="1"/>
        <c:lblAlgn val="ctr"/>
        <c:lblOffset val="100"/>
      </c:catAx>
      <c:valAx>
        <c:axId val="151406080"/>
        <c:scaling>
          <c:orientation val="minMax"/>
        </c:scaling>
        <c:axPos val="l"/>
        <c:majorGridlines/>
        <c:numFmt formatCode="General" sourceLinked="1"/>
        <c:tickLblPos val="nextTo"/>
        <c:crossAx val="1514045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Географія</c:v>
                </c:pt>
                <c:pt idx="1">
                  <c:v>Історія</c:v>
                </c:pt>
                <c:pt idx="2">
                  <c:v>Алгебра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Географія</c:v>
                </c:pt>
                <c:pt idx="1">
                  <c:v>Історія</c:v>
                </c:pt>
                <c:pt idx="2">
                  <c:v>Алгебра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Географія</c:v>
                </c:pt>
                <c:pt idx="1">
                  <c:v>Історія</c:v>
                </c:pt>
                <c:pt idx="2">
                  <c:v>Алгебра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Географія</c:v>
                </c:pt>
                <c:pt idx="1">
                  <c:v>Історія</c:v>
                </c:pt>
                <c:pt idx="2">
                  <c:v>Алгебра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1">
                  <c:v>2</c:v>
                </c:pt>
                <c:pt idx="2">
                  <c:v>2</c:v>
                </c:pt>
              </c:numCache>
            </c:numRef>
          </c:val>
        </c:ser>
        <c:axId val="151445504"/>
        <c:axId val="151447040"/>
      </c:barChart>
      <c:catAx>
        <c:axId val="151445504"/>
        <c:scaling>
          <c:orientation val="minMax"/>
        </c:scaling>
        <c:axPos val="b"/>
        <c:tickLblPos val="nextTo"/>
        <c:crossAx val="151447040"/>
        <c:crosses val="autoZero"/>
        <c:auto val="1"/>
        <c:lblAlgn val="ctr"/>
        <c:lblOffset val="100"/>
      </c:catAx>
      <c:valAx>
        <c:axId val="151447040"/>
        <c:scaling>
          <c:orientation val="minMax"/>
        </c:scaling>
        <c:axPos val="l"/>
        <c:majorGridlines/>
        <c:numFmt formatCode="General" sourceLinked="1"/>
        <c:tickLblPos val="nextTo"/>
        <c:crossAx val="151445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0.15151</cdr:x>
      <cdr:y>0.88023</cdr:y>
    </cdr:from>
    <cdr:to>
      <cdr:x>0.66666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48" y="3857652"/>
          <a:ext cx="242889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1100" dirty="0" smtClean="0"/>
            <a:t>Діагностична </a:t>
          </a:r>
          <a:r>
            <a:rPr lang="uk-UA" sz="1100" dirty="0" err="1" smtClean="0"/>
            <a:t>К.р</a:t>
          </a:r>
          <a:r>
            <a:rPr lang="uk-UA" sz="1100" dirty="0" smtClean="0"/>
            <a:t>.</a:t>
          </a:r>
          <a:endParaRPr lang="uk-UA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A4BF0-2134-4CA4-B94C-0C82DACA6D41}" type="datetimeFigureOut">
              <a:rPr lang="uk-UA" smtClean="0"/>
              <a:pPr/>
              <a:t>19.01.2023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571472" y="1857364"/>
            <a:ext cx="8491940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Рівень навченості учнів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3-4 та 6-9 класів</a:t>
            </a:r>
          </a:p>
          <a:p>
            <a:pPr algn="ctr"/>
            <a:r>
              <a:rPr lang="uk-UA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Бунівського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ЗЗСО І-ІІ ступенів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Імені Юрія Липи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вересні 2022-2023 </a:t>
            </a:r>
            <a:r>
              <a:rPr lang="uk-UA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н.р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uk-UA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sp>
        <p:nvSpPr>
          <p:cNvPr id="4" name="Прямокутник 3"/>
          <p:cNvSpPr/>
          <p:nvPr/>
        </p:nvSpPr>
        <p:spPr>
          <a:xfrm>
            <a:off x="2357422" y="428604"/>
            <a:ext cx="442499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</a:t>
            </a:r>
            <a:endParaRPr lang="uk-UA" sz="28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3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13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Діаграма 5"/>
          <p:cNvGraphicFramePr/>
          <p:nvPr/>
        </p:nvGraphicFramePr>
        <p:xfrm>
          <a:off x="1214414" y="2786058"/>
          <a:ext cx="4905388" cy="353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1214414" y="2786058"/>
          <a:ext cx="4905388" cy="353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357422" y="428604"/>
            <a:ext cx="442499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математики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4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13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214282" y="2143116"/>
          <a:ext cx="4500594" cy="353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кутник 7"/>
          <p:cNvSpPr/>
          <p:nvPr/>
        </p:nvSpPr>
        <p:spPr>
          <a:xfrm>
            <a:off x="2357422" y="428604"/>
            <a:ext cx="442499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історії та математики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6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10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5" name="Діаграма 4"/>
          <p:cNvGraphicFramePr/>
          <p:nvPr/>
        </p:nvGraphicFramePr>
        <p:xfrm>
          <a:off x="4429124" y="2214554"/>
          <a:ext cx="4500594" cy="353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0" y="1714488"/>
          <a:ext cx="4714908" cy="417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1928794" y="285728"/>
            <a:ext cx="7041736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мови, біології 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математики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7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7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Діаграма 5"/>
          <p:cNvGraphicFramePr/>
          <p:nvPr/>
        </p:nvGraphicFramePr>
        <p:xfrm>
          <a:off x="4286248" y="1857364"/>
          <a:ext cx="4714908" cy="403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4" name="Діаграма 3"/>
          <p:cNvGraphicFramePr/>
          <p:nvPr/>
        </p:nvGraphicFramePr>
        <p:xfrm>
          <a:off x="714348" y="24288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285984" y="285728"/>
            <a:ext cx="6007222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мови, географії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хімії</a:t>
            </a:r>
            <a:endParaRPr lang="uk-UA" sz="28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14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646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1000100" y="221455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714612" y="285728"/>
            <a:ext cx="4868320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географії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історії 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алгебри</a:t>
            </a:r>
            <a:endParaRPr lang="uk-UA" sz="28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13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128</Words>
  <Application>Microsoft Office PowerPoint</Application>
  <PresentationFormat>Екран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BunivZZSO</dc:creator>
  <cp:lastModifiedBy>BunivZZSO</cp:lastModifiedBy>
  <cp:revision>30</cp:revision>
  <dcterms:created xsi:type="dcterms:W3CDTF">2022-10-04T17:27:02Z</dcterms:created>
  <dcterms:modified xsi:type="dcterms:W3CDTF">2023-01-19T15:48:52Z</dcterms:modified>
</cp:coreProperties>
</file>