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2" r:id="rId5"/>
    <p:sldId id="264" r:id="rId6"/>
    <p:sldId id="259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66" r:id="rId17"/>
    <p:sldId id="276" r:id="rId18"/>
    <p:sldId id="277" r:id="rId19"/>
    <p:sldId id="278" r:id="rId20"/>
    <p:sldId id="260" r:id="rId21"/>
    <p:sldId id="261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90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9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67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6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80277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752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556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1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46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41350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6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160CAD-DF69-4177-94F5-F15644C9B45D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E3E588-6EEF-47FA-91A1-07B6B6D0A7E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522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Звіт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про роботу </a:t>
            </a:r>
            <a:b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Бунівського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ЗЗСО </a:t>
            </a:r>
            <a:b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І-ІІ </a:t>
            </a:r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ступенів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імені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Юрія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5400" b="1" i="1" cap="none" spc="0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Липи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за </a:t>
            </a:r>
            <a:r>
              <a:rPr lang="ru-RU" sz="5400" b="1" i="1" cap="none" spc="0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2022-2023 </a:t>
            </a:r>
            <a:r>
              <a:rPr lang="ru-RU" sz="5400" b="1" i="1" cap="none" spc="0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н. р.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1648" y="4778193"/>
            <a:ext cx="6901659" cy="12135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1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85" y="273203"/>
            <a:ext cx="4276725" cy="5372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6342" y="164755"/>
            <a:ext cx="4076267" cy="4500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05" y="1983699"/>
            <a:ext cx="3165941" cy="33845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06377" y="1231496"/>
            <a:ext cx="3149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ВОЛОНТЕРИМО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522" y="5754485"/>
            <a:ext cx="3643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Окопні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свічки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87896" y="0"/>
            <a:ext cx="36205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Ангелики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благодійність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015" y="4633282"/>
            <a:ext cx="4640310" cy="217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302" y="6900"/>
            <a:ext cx="3633914" cy="24226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4194675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210" y="88579"/>
            <a:ext cx="2369050" cy="2873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32" y="4026089"/>
            <a:ext cx="4242186" cy="277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280" y="4060097"/>
            <a:ext cx="4028980" cy="27979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031" y="2039573"/>
            <a:ext cx="4959872" cy="25526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524" y="4624107"/>
            <a:ext cx="3717735" cy="2173825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31431" y="88578"/>
            <a:ext cx="4462336" cy="2806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0124" y="44159"/>
            <a:ext cx="1626958" cy="2385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6740" y="2441314"/>
            <a:ext cx="2055403" cy="217098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54246" y="3076028"/>
            <a:ext cx="3857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Миколая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67550" cy="39433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0839" y="3180717"/>
            <a:ext cx="5546450" cy="3594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4059559"/>
            <a:ext cx="4198690" cy="2715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57" y="603567"/>
            <a:ext cx="45815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7" y="14263"/>
            <a:ext cx="5924550" cy="4295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055" y="227214"/>
            <a:ext cx="4941136" cy="7523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8255" y="1030675"/>
            <a:ext cx="4034768" cy="149213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Льодова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арена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5-9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55931" y="3952237"/>
            <a:ext cx="1820776" cy="2854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71" y="83366"/>
            <a:ext cx="2638425" cy="43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181" y="3563938"/>
            <a:ext cx="371475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271" y="2765266"/>
            <a:ext cx="5599604" cy="40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" y="25658"/>
            <a:ext cx="8009939" cy="3743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98186" y="3916136"/>
            <a:ext cx="4866980" cy="2584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4" y="3728768"/>
            <a:ext cx="6619363" cy="2981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035" y="886265"/>
            <a:ext cx="4175965" cy="25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991720" cy="3698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605" y="1279529"/>
            <a:ext cx="4821770" cy="1520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522" y="0"/>
            <a:ext cx="3114675" cy="4271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70" y="3500166"/>
            <a:ext cx="3530329" cy="3291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530" y="3087408"/>
            <a:ext cx="2638425" cy="36195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5185" y="3788871"/>
            <a:ext cx="4804381" cy="300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43" y="1454224"/>
            <a:ext cx="5363570" cy="2099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57" y="291213"/>
            <a:ext cx="4572000" cy="1000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4112" y="382385"/>
            <a:ext cx="5835887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3913" y="3637223"/>
            <a:ext cx="78867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13" y="382385"/>
            <a:ext cx="6286500" cy="3171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43" y="4217158"/>
            <a:ext cx="3729074" cy="22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6" y="300252"/>
            <a:ext cx="5214132" cy="17493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893" y="453883"/>
            <a:ext cx="4428698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18252" y="109178"/>
            <a:ext cx="5209453" cy="3416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02" y="2415654"/>
            <a:ext cx="5996412" cy="4324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483" y="3819171"/>
            <a:ext cx="2781517" cy="2921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54" y="3870172"/>
            <a:ext cx="2689888" cy="23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190" y="84505"/>
            <a:ext cx="4528138" cy="28415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3572374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22" y="3807725"/>
            <a:ext cx="4576325" cy="2900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866" y="4236466"/>
            <a:ext cx="3866448" cy="2341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62" y="125643"/>
            <a:ext cx="4497932" cy="2911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376" y="2653431"/>
            <a:ext cx="3607235" cy="1964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052" y="4862484"/>
            <a:ext cx="3004308" cy="1585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803" y="2174292"/>
            <a:ext cx="3118006" cy="202144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06703" y="750555"/>
            <a:ext cx="24852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ЮНІ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ПОЖЕЖНИКИ</a:t>
            </a:r>
          </a:p>
        </p:txBody>
      </p:sp>
    </p:spTree>
    <p:extLst>
      <p:ext uri="{BB962C8B-B14F-4D97-AF65-F5344CB8AC3E}">
        <p14:creationId xmlns:p14="http://schemas.microsoft.com/office/powerpoint/2010/main" val="106949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919" y="396032"/>
            <a:ext cx="10704710" cy="1492132"/>
          </a:xfrm>
        </p:spPr>
        <p:txBody>
          <a:bodyPr/>
          <a:lstStyle/>
          <a:p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їдуть</a:t>
            </a:r>
            <a:r>
              <a:rPr lang="ru-RU" dirty="0" smtClean="0"/>
              <a:t> – батьки </a:t>
            </a:r>
            <a:r>
              <a:rPr lang="ru-RU" dirty="0" err="1" smtClean="0"/>
              <a:t>спонсорують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8919" y="1533323"/>
            <a:ext cx="10583839" cy="359359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92D05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Мавка Лісова ( </a:t>
            </a:r>
            <a:r>
              <a:rPr lang="uk-UA" sz="3600" b="1" dirty="0" err="1">
                <a:solidFill>
                  <a:srgbClr val="92D05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Новояворівськ</a:t>
            </a:r>
            <a:r>
              <a:rPr lang="uk-UA" sz="3600" b="1" dirty="0">
                <a:solidFill>
                  <a:srgbClr val="92D05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 1-3 класи</a:t>
            </a:r>
            <a:endParaRPr lang="ru-RU" sz="3600" b="1" dirty="0">
              <a:solidFill>
                <a:srgbClr val="92D05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err="1">
                <a:solidFill>
                  <a:srgbClr val="00B0F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Уруру</a:t>
            </a:r>
            <a:r>
              <a:rPr lang="uk-UA" sz="3600" b="1" dirty="0">
                <a:solidFill>
                  <a:srgbClr val="00B0F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Старе село ) 4 клас</a:t>
            </a:r>
            <a:endParaRPr lang="ru-RU" sz="3600" b="1" dirty="0">
              <a:solidFill>
                <a:srgbClr val="00B0F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Людина павук, Мандрівна наука (</a:t>
            </a:r>
            <a:r>
              <a:rPr lang="uk-UA" sz="3600" b="1" dirty="0" err="1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Новояворівськ</a:t>
            </a:r>
            <a:r>
              <a:rPr lang="uk-UA" sz="3600" b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6, 7 класи</a:t>
            </a:r>
            <a:endParaRPr lang="ru-RU" sz="3600" b="1" dirty="0">
              <a:solidFill>
                <a:srgbClr val="FF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dirty="0" err="1">
                <a:solidFill>
                  <a:srgbClr val="FFC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Уруру</a:t>
            </a:r>
            <a:r>
              <a:rPr lang="uk-UA" sz="3600" b="1" dirty="0">
                <a:solidFill>
                  <a:srgbClr val="FFC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Старе село ) 5, 8 </a:t>
            </a:r>
            <a:r>
              <a:rPr lang="uk-UA" sz="3600" b="1" dirty="0" smtClean="0">
                <a:solidFill>
                  <a:srgbClr val="FFC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класи</a:t>
            </a:r>
            <a:endParaRPr lang="ru-RU" sz="3600" b="1" dirty="0">
              <a:solidFill>
                <a:srgbClr val="FFC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Майбутні</a:t>
            </a:r>
            <a:r>
              <a:rPr lang="ru-RU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поїздки</a:t>
            </a:r>
            <a:r>
              <a:rPr lang="ru-RU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 у Ваших руках… </a:t>
            </a:r>
            <a:r>
              <a:rPr lang="ru-RU" sz="36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Дякуємо</a:t>
            </a:r>
            <a:endParaRPr lang="ru-RU" sz="36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cap="none" spc="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ІНФОРМАЦІЯ ПРО ШКОЛУ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37481"/>
            <a:ext cx="10178322" cy="5418161"/>
          </a:xfrm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У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2022-2023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рр. у школі навчались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104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учні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1-4 класи –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46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(2-індивідуальне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навчання,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Clr>
                <a:srgbClr val="90C226"/>
              </a:buClr>
              <a:buSzPts val="2240"/>
              <a:buNone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   1-сімейне)</a:t>
            </a:r>
            <a:endParaRPr lang="uk-UA" sz="2600" b="1" i="1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5-9 класи –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58 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(13 учнів 9 класу)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Їх навчали </a:t>
            </a:r>
            <a:r>
              <a:rPr lang="uk-UA" sz="26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19 вчителів (з них 5 сумісники)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Забезпечували належні санітарно-технічні умови 6 працівників технічного персоналу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Температурний режим забезпечували працівники ТзОВ «</a:t>
            </a:r>
            <a:r>
              <a:rPr lang="uk-UA" sz="2600" b="1" i="1" dirty="0" err="1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Теплоінвест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плюс»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Харчування учнів здійснював підприємець </a:t>
            </a:r>
            <a:r>
              <a:rPr lang="uk-UA" sz="2600" b="1" i="1" dirty="0" err="1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Горнецький</a:t>
            </a:r>
            <a:r>
              <a:rPr lang="uk-UA" sz="26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І. </a:t>
            </a:r>
            <a:endParaRPr lang="uk-UA" sz="17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0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3. </a:t>
            </a:r>
            <a:r>
              <a:rPr lang="ru-RU" sz="4000" dirty="0" err="1" smtClean="0"/>
              <a:t>Педагогічна</a:t>
            </a:r>
            <a:r>
              <a:rPr lang="ru-RU" sz="4000" dirty="0" smtClean="0"/>
              <a:t> </a:t>
            </a:r>
            <a:r>
              <a:rPr lang="ru-RU" sz="4000" dirty="0" err="1" smtClean="0"/>
              <a:t>діяльність</a:t>
            </a:r>
            <a:r>
              <a:rPr lang="ru-RU" sz="4000" dirty="0" smtClean="0"/>
              <a:t> </a:t>
            </a:r>
            <a:r>
              <a:rPr lang="ru-RU" sz="4000" dirty="0" err="1" smtClean="0"/>
              <a:t>педагогічних</a:t>
            </a:r>
            <a:r>
              <a:rPr lang="ru-RU" sz="4000" dirty="0" smtClean="0"/>
              <a:t> </a:t>
            </a:r>
            <a:r>
              <a:rPr lang="ru-RU" sz="4000" dirty="0" err="1" smtClean="0"/>
              <a:t>працівників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991" y="2777321"/>
            <a:ext cx="6673755" cy="35935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«Старший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ІІ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11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розряд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787" y="1516560"/>
            <a:ext cx="44021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52430" y="2556661"/>
            <a:ext cx="33982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</a:p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Конкурсів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Квітковий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вергісаж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Сурми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звитяги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3235" y="5935864"/>
            <a:ext cx="8617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</a:t>
            </a: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обласного</a:t>
            </a: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«Учитель року - 2023»</a:t>
            </a:r>
          </a:p>
        </p:txBody>
      </p:sp>
    </p:spTree>
    <p:extLst>
      <p:ext uri="{BB962C8B-B14F-4D97-AF65-F5344CB8AC3E}">
        <p14:creationId xmlns:p14="http://schemas.microsoft.com/office/powerpoint/2010/main" val="1833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4. </a:t>
            </a:r>
            <a:r>
              <a:rPr lang="ru-RU" sz="4000" dirty="0" err="1"/>
              <a:t>Управлінські</a:t>
            </a:r>
            <a:r>
              <a:rPr lang="ru-RU" sz="4000" dirty="0"/>
              <a:t> </a:t>
            </a:r>
            <a:r>
              <a:rPr lang="ru-RU" sz="4000" dirty="0" err="1"/>
              <a:t>процеси</a:t>
            </a:r>
            <a:r>
              <a:rPr lang="ru-RU" sz="4000" dirty="0"/>
              <a:t> закладу </a:t>
            </a:r>
            <a:r>
              <a:rPr lang="ru-RU" sz="4000" dirty="0" err="1"/>
              <a:t>освіти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701" y="1048839"/>
            <a:ext cx="4838700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09" y="2301377"/>
            <a:ext cx="6146030" cy="3034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01" y="4040093"/>
            <a:ext cx="4838700" cy="2590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63401" y="1239306"/>
            <a:ext cx="6443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8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19" y="0"/>
            <a:ext cx="1140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9" y="159029"/>
            <a:ext cx="5248824" cy="28114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5102" y="382385"/>
            <a:ext cx="5584897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2748" y="159029"/>
            <a:ext cx="6195269" cy="2625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99" y="3957424"/>
            <a:ext cx="6066491" cy="2497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358" y="4158904"/>
            <a:ext cx="5418659" cy="24170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4342" y="3071586"/>
            <a:ext cx="72256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8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8" y="130935"/>
            <a:ext cx="5308979" cy="22403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268" y="382385"/>
            <a:ext cx="3786732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06269" y="-36170"/>
            <a:ext cx="4450829" cy="2407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45" y="4165553"/>
            <a:ext cx="5114712" cy="2511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0" y="2419349"/>
            <a:ext cx="5048250" cy="2105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057" y="4524375"/>
            <a:ext cx="4819153" cy="22030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63796" y="2729829"/>
            <a:ext cx="405534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7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2681" y="807516"/>
            <a:ext cx="7291821" cy="1492132"/>
          </a:xfrm>
        </p:spPr>
        <p:txBody>
          <a:bodyPr/>
          <a:lstStyle/>
          <a:p>
            <a:r>
              <a:rPr lang="ru-RU" dirty="0" err="1" smtClean="0">
                <a:solidFill>
                  <a:srgbClr val="00B050"/>
                </a:solidFill>
              </a:rPr>
              <a:t>Щиро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дякую</a:t>
            </a:r>
            <a:r>
              <a:rPr lang="ru-RU" dirty="0" smtClean="0">
                <a:solidFill>
                  <a:srgbClr val="00B050"/>
                </a:solidFill>
              </a:rPr>
              <a:t> за </a:t>
            </a:r>
            <a:r>
              <a:rPr lang="ru-RU" dirty="0" err="1" smtClean="0">
                <a:solidFill>
                  <a:srgbClr val="00B050"/>
                </a:solidFill>
              </a:rPr>
              <a:t>увагу</a:t>
            </a:r>
            <a:r>
              <a:rPr lang="ru-RU" dirty="0" smtClean="0">
                <a:solidFill>
                  <a:srgbClr val="00B050"/>
                </a:solidFill>
              </a:rPr>
              <a:t>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743" y="2299648"/>
            <a:ext cx="10763218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Надіюсь</a:t>
            </a:r>
            <a:r>
              <a:rPr lang="ru-RU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подальшу</a:t>
            </a:r>
            <a:r>
              <a:rPr lang="ru-RU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1. </a:t>
            </a:r>
            <a:r>
              <a:rPr lang="ru-RU" sz="4000" dirty="0" err="1"/>
              <a:t>Освітнє</a:t>
            </a:r>
            <a:r>
              <a:rPr lang="ru-RU" sz="4000" dirty="0"/>
              <a:t> </a:t>
            </a:r>
            <a:r>
              <a:rPr lang="ru-RU" sz="4000" dirty="0" err="1"/>
              <a:t>середовище</a:t>
            </a:r>
            <a:r>
              <a:rPr lang="ru-RU" sz="4000" dirty="0"/>
              <a:t> закладу </a:t>
            </a:r>
            <a:r>
              <a:rPr lang="ru-RU" sz="4000" dirty="0" err="1"/>
              <a:t>освіти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2639" y="2259238"/>
            <a:ext cx="10849969" cy="4469641"/>
          </a:xfrm>
        </p:spPr>
        <p:txBody>
          <a:bodyPr>
            <a:normAutofit fontScale="55000" lnSpcReduction="20000"/>
          </a:bodyPr>
          <a:lstStyle/>
          <a:p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</a:t>
            </a:r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пластикові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 штук, 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зроблені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відкоси</a:t>
            </a:r>
            <a:r>
              <a:rPr lang="ru-RU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Постелено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плитки у їдальні</a:t>
            </a: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для їдальні 3 </a:t>
            </a:r>
            <a:r>
              <a:rPr lang="uk-UA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умивальники, 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  <a:p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Пошпакльовані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підготовлені до </a:t>
            </a:r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покраски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підсобні приміщення їдальні, залита підлога під плитку</a:t>
            </a: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 математичному класі (стіни, </a:t>
            </a:r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ламінат)</a:t>
            </a:r>
          </a:p>
          <a:p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Постелено</a:t>
            </a:r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ламінат у спортивному залі (кімната для тенісу)</a:t>
            </a: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4 маркерні дошки, та частково плівка на дошки</a:t>
            </a: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Спонсорська допомога 3 </a:t>
            </a:r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ютери</a:t>
            </a:r>
            <a:endParaRPr lang="uk-UA" sz="3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2 котли для опалювання</a:t>
            </a:r>
          </a:p>
          <a:p>
            <a:r>
              <a:rPr lang="uk-UA" sz="3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(16,5 кВт), залита та облаштована площадка для зберігання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2639" y="1228186"/>
            <a:ext cx="10727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1.1. Забезпечення здорових, безпечних і комфортних умов навчання та праці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1678" y="1612907"/>
            <a:ext cx="666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Територія та </a:t>
            </a: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приміщення: ЗРОБЛЕНО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087" y="0"/>
            <a:ext cx="10178322" cy="736731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2800" b="1" cap="none" spc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Територія та приміщення: </a:t>
            </a:r>
            <a:r>
              <a:rPr lang="uk-UA" sz="2800" b="1" cap="none" spc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ПРОЦЕСІ – за крок до початку </a:t>
            </a:r>
            <a:r>
              <a:rPr lang="ru-RU" sz="2800" b="1" cap="none" spc="0" dirty="0">
                <a:solidFill>
                  <a:srgbClr val="0070C0"/>
                </a:solidFill>
                <a:latin typeface="Corbel" panose="020B0503020204020204" pitchFamily="34" charset="0"/>
              </a:rPr>
              <a:t/>
            </a:r>
            <a:br>
              <a:rPr lang="ru-RU" sz="2800" b="1" cap="none" spc="0" dirty="0">
                <a:solidFill>
                  <a:srgbClr val="0070C0"/>
                </a:solidFill>
                <a:latin typeface="Corbel" panose="020B0503020204020204" pitchFamily="34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8794" y="627828"/>
            <a:ext cx="10774908" cy="3535018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класних приміщень (є шпаклівка, 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грунтівка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ламінат)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актового залу 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 двері (крім класних дерев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очікуємо до кінця червня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Огорожа, ворота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Перекриття спортзалу та галереї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котлів у котельні </a:t>
            </a:r>
          </a:p>
          <a:p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кабінету фізики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63303" y="2576648"/>
            <a:ext cx="4130722" cy="994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Замовлена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бруківка 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Font typeface="Arial" panose="020B0604020202020204" pitchFamily="34" charset="0"/>
              <a:buChar char="•"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Заміна тепломережі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21" y="4067312"/>
            <a:ext cx="7931624" cy="27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363" y="38585"/>
            <a:ext cx="10178322" cy="545663"/>
          </a:xfrm>
        </p:spPr>
        <p:txBody>
          <a:bodyPr/>
          <a:lstStyle/>
          <a:p>
            <a:r>
              <a:rPr lang="uk-UA" sz="2800" b="1" cap="none" spc="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Харчування (</a:t>
            </a:r>
            <a:r>
              <a:rPr lang="uk-UA" sz="2800" b="1" cap="none" spc="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аутсорсинг</a:t>
            </a:r>
            <a:r>
              <a:rPr lang="uk-UA" sz="2800" b="1" cap="none" spc="0" smtClean="0">
                <a:solidFill>
                  <a:srgbClr val="0070C0"/>
                </a:solidFill>
                <a:latin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26"/>
          <a:stretch/>
        </p:blipFill>
        <p:spPr>
          <a:xfrm>
            <a:off x="6647005" y="116222"/>
            <a:ext cx="5460941" cy="23725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4343" y="475066"/>
            <a:ext cx="8811130" cy="6539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березні проводилось анкетування </a:t>
            </a:r>
            <a:r>
              <a:rPr lang="uk-UA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 батьків (з них 17 батьки учнів 5-8 класів)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Ви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обрали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відповідь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НІ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ІНКОЛИ,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вкажіть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15 -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організоване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5-11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класів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3 - готують не смачно</a:t>
            </a:r>
          </a:p>
          <a:p>
            <a:pPr>
              <a:spcAft>
                <a:spcPts val="800"/>
              </a:spcAft>
            </a:pP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Оцініть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будь ласка, як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організоване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відвідує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Ваша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погано; 3 – задовільно; 9 – важко відповісти/не харчується; 43 – добре/відмінно</a:t>
            </a:r>
          </a:p>
          <a:p>
            <a:pPr>
              <a:spcAft>
                <a:spcPts val="800"/>
              </a:spcAft>
            </a:pP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є у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вашої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особливі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дієтичні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потреби? (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наявність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довідки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обов'язкова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800"/>
              </a:spcAft>
            </a:pP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так  (4 клас, 6 клас) ?????</a:t>
            </a:r>
          </a:p>
          <a:p>
            <a:pPr>
              <a:spcAft>
                <a:spcPts val="800"/>
              </a:spcAft>
            </a:pP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Укажіть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будь ласка,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пропозиції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побажання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покращення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харчування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uk-UA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Фрукти;    Урізноманітнити меню;    </a:t>
            </a:r>
            <a:endParaRPr lang="uk-UA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800"/>
              </a:spcAft>
            </a:pPr>
            <a:r>
              <a:rPr lang="uk-UA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Сік чи узвар;  </a:t>
            </a: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смачно;  Все влаштовує;  Вареники з сметаною; Ввести перші страви;</a:t>
            </a:r>
          </a:p>
          <a:p>
            <a:pPr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вистачає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персоналу для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обслуговування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Мало часу на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перерві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поїсти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тому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просила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взяти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запитували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страви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їм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подобаються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повара,готувати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подавати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їжу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в меню і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свіжу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не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засохлі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бананові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булки; 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Терпіння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миру;    </a:t>
            </a:r>
            <a:r>
              <a:rPr lang="ru-RU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смачно!!!!!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476" y="2961794"/>
            <a:ext cx="2791582" cy="1003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705" y="3962400"/>
            <a:ext cx="2769125" cy="2895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27090" y="2659830"/>
            <a:ext cx="328327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Подобається    </a:t>
            </a:r>
            <a:r>
              <a:rPr lang="uk-UA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подобається</a:t>
            </a:r>
            <a:endParaRPr lang="ru-RU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8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776" y="152819"/>
            <a:ext cx="11027391" cy="7230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2. Система </a:t>
            </a:r>
            <a:r>
              <a:rPr lang="ru-RU" sz="3200" dirty="0" err="1" smtClean="0"/>
              <a:t>оцінювання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результатів</a:t>
            </a:r>
            <a:r>
              <a:rPr lang="ru-RU" sz="3200" dirty="0" smtClean="0"/>
              <a:t> </a:t>
            </a:r>
            <a:r>
              <a:rPr lang="ru-RU" sz="3200" dirty="0" err="1" smtClean="0"/>
              <a:t>навчання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учнів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8420" y="810783"/>
            <a:ext cx="9760681" cy="5268035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24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Переможці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конкурсів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переможці обласних конкурсів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– переможці конкурсів Яворівської ТГ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переможець районного конкурсу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– переможці спортивних змагань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978" y="4233484"/>
            <a:ext cx="4210050" cy="2495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121" y="4006483"/>
            <a:ext cx="318135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065" y="1259375"/>
            <a:ext cx="2053669" cy="2459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619" y="908997"/>
            <a:ext cx="1011314" cy="2110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4" y="785672"/>
            <a:ext cx="1585084" cy="26591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27" y="3567632"/>
            <a:ext cx="2277186" cy="18778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995" y="890567"/>
            <a:ext cx="2893145" cy="25542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978" y="2705989"/>
            <a:ext cx="2354099" cy="15438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8403" y="3220670"/>
            <a:ext cx="1028700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758" y="4940248"/>
            <a:ext cx="3062217" cy="19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94" y="76150"/>
            <a:ext cx="10178322" cy="1492132"/>
          </a:xfrm>
        </p:spPr>
        <p:txBody>
          <a:bodyPr/>
          <a:lstStyle/>
          <a:p>
            <a:r>
              <a:rPr lang="ru-RU" dirty="0" err="1" smtClean="0"/>
              <a:t>Виховні</a:t>
            </a:r>
            <a:r>
              <a:rPr lang="ru-RU" dirty="0" smtClean="0"/>
              <a:t> заходи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414" y="848354"/>
            <a:ext cx="3695700" cy="2171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279" y="3844711"/>
            <a:ext cx="4801840" cy="276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496" y="822216"/>
            <a:ext cx="2943063" cy="23456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126" y="2849610"/>
            <a:ext cx="2028151" cy="995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92" y="3272856"/>
            <a:ext cx="4877944" cy="3354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74" y="4112714"/>
            <a:ext cx="2380444" cy="26200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2478" y="2563383"/>
            <a:ext cx="1541272" cy="17329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9936" y="76150"/>
            <a:ext cx="4469641" cy="25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870"/>
            <a:ext cx="4667250" cy="16383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603" y="382385"/>
            <a:ext cx="6571396" cy="14921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7250" y="97379"/>
            <a:ext cx="7357049" cy="3554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630" y="3800183"/>
            <a:ext cx="4906370" cy="2852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54" y="3211207"/>
            <a:ext cx="5734761" cy="36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5639" y="77467"/>
            <a:ext cx="6646623" cy="3594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253" y="3325014"/>
            <a:ext cx="8175009" cy="3430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2" y="229933"/>
            <a:ext cx="4857120" cy="3038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4" y="4849354"/>
            <a:ext cx="3241211" cy="1906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34" y="3452230"/>
            <a:ext cx="3537756" cy="12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761</TotalTime>
  <Words>637</Words>
  <Application>Microsoft Office PowerPoint</Application>
  <PresentationFormat>Широкоэкранный</PresentationFormat>
  <Paragraphs>95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Corbel</vt:lpstr>
      <vt:lpstr>Georgia</vt:lpstr>
      <vt:lpstr>Gill Sans MT</vt:lpstr>
      <vt:lpstr>Impact</vt:lpstr>
      <vt:lpstr>Times New Roman</vt:lpstr>
      <vt:lpstr>Wingdings 3</vt:lpstr>
      <vt:lpstr>Badge</vt:lpstr>
      <vt:lpstr>Звіт  про роботу  Бунівського ЗЗСО  І-ІІ ступенів  імені Юрія Липи  за 2022-2023 н. р.</vt:lpstr>
      <vt:lpstr>ІНФОРМАЦІЯ ПРО ШКОЛУ</vt:lpstr>
      <vt:lpstr>1. Освітнє середовище закладу освіти</vt:lpstr>
      <vt:lpstr>Територія та приміщення: В ПРОЦЕСІ – за крок до початку  </vt:lpstr>
      <vt:lpstr>Харчування (аутсорсинг)</vt:lpstr>
      <vt:lpstr>2. Система оцінювання результатів навчання учнів</vt:lpstr>
      <vt:lpstr>Виховні заходи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Льодова арена  учні 5-9 класів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діти їдуть – батьки спонсорують</vt:lpstr>
      <vt:lpstr>3. Педагогічна діяльність педагогічних працівників</vt:lpstr>
      <vt:lpstr>4. Управлінські процеси закладу освіти</vt:lpstr>
      <vt:lpstr>Презентация PowerPoint</vt:lpstr>
      <vt:lpstr>Презентация PowerPoint</vt:lpstr>
      <vt:lpstr>Презентация PowerPoint</vt:lpstr>
      <vt:lpstr>Щиро 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 про роботу  Бунівського ЗЗСО  І-ІІ ступенів  імені Юрія Липи  за 2022-2023 н. р.</dc:title>
  <dc:creator>Serhiy Hrynchak</dc:creator>
  <cp:lastModifiedBy>Serhiy Hrynchak</cp:lastModifiedBy>
  <cp:revision>63</cp:revision>
  <dcterms:created xsi:type="dcterms:W3CDTF">2023-06-03T19:20:37Z</dcterms:created>
  <dcterms:modified xsi:type="dcterms:W3CDTF">2023-06-09T15:07:44Z</dcterms:modified>
</cp:coreProperties>
</file>